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Lst>
  <p:notesMasterIdLst>
    <p:notesMasterId r:id="rId37"/>
  </p:notesMasterIdLst>
  <p:sldIdLst>
    <p:sldId id="498" r:id="rId5"/>
    <p:sldId id="499" r:id="rId6"/>
    <p:sldId id="505" r:id="rId7"/>
    <p:sldId id="502" r:id="rId8"/>
    <p:sldId id="504" r:id="rId9"/>
    <p:sldId id="503" r:id="rId10"/>
    <p:sldId id="500" r:id="rId11"/>
    <p:sldId id="492" r:id="rId12"/>
    <p:sldId id="471" r:id="rId13"/>
    <p:sldId id="476" r:id="rId14"/>
    <p:sldId id="474" r:id="rId15"/>
    <p:sldId id="472" r:id="rId16"/>
    <p:sldId id="483" r:id="rId17"/>
    <p:sldId id="508" r:id="rId18"/>
    <p:sldId id="484" r:id="rId19"/>
    <p:sldId id="485" r:id="rId20"/>
    <p:sldId id="510" r:id="rId21"/>
    <p:sldId id="512" r:id="rId22"/>
    <p:sldId id="486" r:id="rId23"/>
    <p:sldId id="487" r:id="rId24"/>
    <p:sldId id="495" r:id="rId25"/>
    <p:sldId id="513" r:id="rId26"/>
    <p:sldId id="481" r:id="rId27"/>
    <p:sldId id="515" r:id="rId28"/>
    <p:sldId id="494" r:id="rId29"/>
    <p:sldId id="480" r:id="rId30"/>
    <p:sldId id="519" r:id="rId31"/>
    <p:sldId id="497" r:id="rId32"/>
    <p:sldId id="482" r:id="rId33"/>
    <p:sldId id="496" r:id="rId34"/>
    <p:sldId id="517" r:id="rId35"/>
    <p:sldId id="4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instein, Rachel  (DHE)" initials="RR(" lastIdx="1" clrIdx="0">
    <p:extLst>
      <p:ext uri="{19B8F6BF-5375-455C-9EA6-DF929625EA0E}">
        <p15:presenceInfo xmlns:p15="http://schemas.microsoft.com/office/powerpoint/2012/main" userId="S::rrubinstein@dhe.mass.edu::7b1bf9fb-1c50-48a6-b8e0-18121385d4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012" autoAdjust="0"/>
  </p:normalViewPr>
  <p:slideViewPr>
    <p:cSldViewPr snapToGrid="0" snapToObjects="1">
      <p:cViewPr varScale="1">
        <p:scale>
          <a:sx n="73" d="100"/>
          <a:sy n="73" d="100"/>
        </p:scale>
        <p:origin x="1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rubinstein\Desktop\DHE&#61480;\NUE\NUE%20data\Gateway%20math%20enrollment%20and%20comple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rubinstein\Desktop\DHE&#61480;\NUE\NUE%20data\Faculty%20Diversi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rubinstein\Desktop\DHE&#61480;\NUE\NUE%20data\Grade%20Appeal%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3536605649536"/>
          <c:y val="2.4056961721988443E-2"/>
          <c:w val="0.89290856196754642"/>
          <c:h val="0.82747994739877695"/>
        </c:manualLayout>
      </c:layout>
      <c:barChart>
        <c:barDir val="col"/>
        <c:grouping val="clustered"/>
        <c:varyColors val="0"/>
        <c:ser>
          <c:idx val="1"/>
          <c:order val="1"/>
          <c:tx>
            <c:v>State Population</c:v>
          </c:tx>
          <c:spPr>
            <a:solidFill>
              <a:schemeClr val="accent2"/>
            </a:solidFill>
            <a:ln>
              <a:noFill/>
            </a:ln>
            <a:effectLst/>
          </c:spPr>
          <c:invertIfNegative val="0"/>
          <c:cat>
            <c:strRef>
              <c:f>Sheet1!$A$1:$A$4</c:f>
              <c:strCache>
                <c:ptCount val="2"/>
                <c:pt idx="0">
                  <c:v>Black</c:v>
                </c:pt>
                <c:pt idx="1">
                  <c:v>Latinx</c:v>
                </c:pt>
              </c:strCache>
            </c:strRef>
          </c:cat>
          <c:val>
            <c:numRef>
              <c:f>Sheet1!$C$1:$C$4</c:f>
              <c:numCache>
                <c:formatCode>0.00%</c:formatCode>
                <c:ptCount val="4"/>
                <c:pt idx="0">
                  <c:v>9.6000000000000002E-2</c:v>
                </c:pt>
                <c:pt idx="1">
                  <c:v>0.153</c:v>
                </c:pt>
                <c:pt idx="3" formatCode="General">
                  <c:v>0</c:v>
                </c:pt>
              </c:numCache>
            </c:numRef>
          </c:val>
          <c:extLst>
            <c:ext xmlns:c16="http://schemas.microsoft.com/office/drawing/2014/chart" uri="{C3380CC4-5D6E-409C-BE32-E72D297353CC}">
              <c16:uniqueId val="{00000000-3577-4905-BDB2-FF84463D48CB}"/>
            </c:ext>
          </c:extLst>
        </c:ser>
        <c:ser>
          <c:idx val="2"/>
          <c:order val="2"/>
          <c:tx>
            <c:v>All Public 4-Years</c:v>
          </c:tx>
          <c:spPr>
            <a:solidFill>
              <a:schemeClr val="accent3"/>
            </a:solidFill>
            <a:ln>
              <a:noFill/>
            </a:ln>
            <a:effectLst/>
          </c:spPr>
          <c:invertIfNegative val="0"/>
          <c:cat>
            <c:strRef>
              <c:f>Sheet1!$A$1:$A$4</c:f>
              <c:strCache>
                <c:ptCount val="2"/>
                <c:pt idx="0">
                  <c:v>Black</c:v>
                </c:pt>
                <c:pt idx="1">
                  <c:v>Latinx</c:v>
                </c:pt>
              </c:strCache>
            </c:strRef>
          </c:cat>
          <c:val>
            <c:numRef>
              <c:f>Sheet1!$D$1:$D$4</c:f>
              <c:numCache>
                <c:formatCode>0.00%</c:formatCode>
                <c:ptCount val="4"/>
                <c:pt idx="0">
                  <c:v>8.4000000000000005E-2</c:v>
                </c:pt>
                <c:pt idx="1">
                  <c:v>9.4E-2</c:v>
                </c:pt>
                <c:pt idx="3" formatCode="General">
                  <c:v>0</c:v>
                </c:pt>
              </c:numCache>
            </c:numRef>
          </c:val>
          <c:extLst>
            <c:ext xmlns:c16="http://schemas.microsoft.com/office/drawing/2014/chart" uri="{C3380CC4-5D6E-409C-BE32-E72D297353CC}">
              <c16:uniqueId val="{00000001-3577-4905-BDB2-FF84463D48CB}"/>
            </c:ext>
          </c:extLst>
        </c:ser>
        <c:ser>
          <c:idx val="3"/>
          <c:order val="3"/>
          <c:tx>
            <c:v>Umass Amherst</c:v>
          </c:tx>
          <c:spPr>
            <a:solidFill>
              <a:schemeClr val="accent4"/>
            </a:solidFill>
            <a:ln>
              <a:noFill/>
            </a:ln>
            <a:effectLst/>
          </c:spPr>
          <c:invertIfNegative val="0"/>
          <c:cat>
            <c:strRef>
              <c:f>Sheet1!$A$1:$A$4</c:f>
              <c:strCache>
                <c:ptCount val="2"/>
                <c:pt idx="0">
                  <c:v>Black</c:v>
                </c:pt>
                <c:pt idx="1">
                  <c:v>Latinx</c:v>
                </c:pt>
              </c:strCache>
            </c:strRef>
          </c:cat>
          <c:val>
            <c:numRef>
              <c:f>Sheet1!$E$1:$E$4</c:f>
              <c:numCache>
                <c:formatCode>0.00%</c:formatCode>
                <c:ptCount val="4"/>
                <c:pt idx="0">
                  <c:v>5.9299999999999999E-2</c:v>
                </c:pt>
                <c:pt idx="1">
                  <c:v>7.9399999999999998E-2</c:v>
                </c:pt>
                <c:pt idx="3" formatCode="General">
                  <c:v>0</c:v>
                </c:pt>
              </c:numCache>
            </c:numRef>
          </c:val>
          <c:extLst>
            <c:ext xmlns:c16="http://schemas.microsoft.com/office/drawing/2014/chart" uri="{C3380CC4-5D6E-409C-BE32-E72D297353CC}">
              <c16:uniqueId val="{00000002-3577-4905-BDB2-FF84463D48CB}"/>
            </c:ext>
          </c:extLst>
        </c:ser>
        <c:dLbls>
          <c:showLegendKey val="0"/>
          <c:showVal val="0"/>
          <c:showCatName val="0"/>
          <c:showSerName val="0"/>
          <c:showPercent val="0"/>
          <c:showBubbleSize val="0"/>
        </c:dLbls>
        <c:gapWidth val="219"/>
        <c:overlap val="-27"/>
        <c:axId val="633004808"/>
        <c:axId val="633000544"/>
        <c:extLst>
          <c:ext xmlns:c15="http://schemas.microsoft.com/office/drawing/2012/chart" uri="{02D57815-91ED-43cb-92C2-25804820EDAC}">
            <c15:filteredBarSeries>
              <c15:ser>
                <c:idx val="0"/>
                <c:order val="0"/>
                <c:tx>
                  <c:v>Series1</c:v>
                </c:tx>
                <c:spPr>
                  <a:solidFill>
                    <a:schemeClr val="accent1"/>
                  </a:solidFill>
                  <a:ln>
                    <a:noFill/>
                  </a:ln>
                  <a:effectLst/>
                </c:spPr>
                <c:invertIfNegative val="0"/>
                <c:cat>
                  <c:strRef>
                    <c:extLst>
                      <c:ext uri="{02D57815-91ED-43cb-92C2-25804820EDAC}">
                        <c15:formulaRef>
                          <c15:sqref>Sheet1!$A$1:$A$4</c15:sqref>
                        </c15:formulaRef>
                      </c:ext>
                    </c:extLst>
                    <c:strCache>
                      <c:ptCount val="2"/>
                      <c:pt idx="0">
                        <c:v>Black</c:v>
                      </c:pt>
                      <c:pt idx="1">
                        <c:v>Latinx</c:v>
                      </c:pt>
                    </c:strCache>
                  </c:strRef>
                </c:cat>
                <c:val>
                  <c:numRef>
                    <c:extLst>
                      <c:ext uri="{02D57815-91ED-43cb-92C2-25804820EDAC}">
                        <c15:formulaRef>
                          <c15:sqref>Sheet1!$B$1:$B$4</c15:sqref>
                        </c15:formulaRef>
                      </c:ext>
                    </c:extLst>
                    <c:numCache>
                      <c:formatCode>General</c:formatCode>
                      <c:ptCount val="4"/>
                    </c:numCache>
                  </c:numRef>
                </c:val>
                <c:extLst>
                  <c:ext xmlns:c16="http://schemas.microsoft.com/office/drawing/2014/chart" uri="{C3380CC4-5D6E-409C-BE32-E72D297353CC}">
                    <c16:uniqueId val="{00000003-3577-4905-BDB2-FF84463D48CB}"/>
                  </c:ext>
                </c:extLst>
              </c15:ser>
            </c15:filteredBarSeries>
          </c:ext>
        </c:extLst>
      </c:barChart>
      <c:catAx>
        <c:axId val="63300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33000544"/>
        <c:crosses val="autoZero"/>
        <c:auto val="1"/>
        <c:lblAlgn val="ctr"/>
        <c:lblOffset val="100"/>
        <c:noMultiLvlLbl val="0"/>
      </c:catAx>
      <c:valAx>
        <c:axId val="633000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3004808"/>
        <c:crosses val="autoZero"/>
        <c:crossBetween val="between"/>
      </c:valAx>
      <c:spPr>
        <a:noFill/>
        <a:ln w="25400">
          <a:noFill/>
        </a:ln>
        <a:effectLst/>
      </c:spPr>
    </c:plotArea>
    <c:legend>
      <c:legendPos val="b"/>
      <c:layout>
        <c:manualLayout>
          <c:xMode val="edge"/>
          <c:yMode val="edge"/>
          <c:x val="0.10974005740336394"/>
          <c:y val="0.94393624873593751"/>
          <c:w val="0.81881508401193437"/>
          <c:h val="5.606375126406244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rgbClr val="FF0000"/>
                </a:solidFill>
              </a:rPr>
              <a:t>Revised Placement and Gateway</a:t>
            </a:r>
            <a:r>
              <a:rPr lang="en-US" sz="2400" baseline="0" dirty="0">
                <a:solidFill>
                  <a:srgbClr val="FF0000"/>
                </a:solidFill>
              </a:rPr>
              <a:t> Math Enrollment and Completion</a:t>
            </a:r>
            <a:endParaRPr lang="en-US" sz="2400" dirty="0">
              <a:solidFill>
                <a:srgbClr val="FF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901703931100416E-2"/>
          <c:y val="7.2455223375520683E-2"/>
          <c:w val="0.87304625536398428"/>
          <c:h val="0.77698210780845278"/>
        </c:manualLayout>
      </c:layout>
      <c:barChart>
        <c:barDir val="col"/>
        <c:grouping val="clustered"/>
        <c:varyColors val="0"/>
        <c:ser>
          <c:idx val="0"/>
          <c:order val="0"/>
          <c:tx>
            <c:strRef>
              <c:f>'[Gateway math enrollment and completion.xlsx]Sheet1'!$A$2</c:f>
              <c:strCache>
                <c:ptCount val="1"/>
                <c:pt idx="0">
                  <c:v>Black</c:v>
                </c:pt>
              </c:strCache>
            </c:strRef>
          </c:tx>
          <c:spPr>
            <a:solidFill>
              <a:schemeClr val="accent1"/>
            </a:solidFill>
            <a:ln>
              <a:noFill/>
            </a:ln>
            <a:effectLst/>
          </c:spPr>
          <c:invertIfNegative val="0"/>
          <c:cat>
            <c:strRef>
              <c:f>'[Gateway math enrollment and completion.xlsx]Sheet1'!$B$1:$F$1</c:f>
              <c:strCache>
                <c:ptCount val="4"/>
                <c:pt idx="0">
                  <c:v>Enrolled F18</c:v>
                </c:pt>
                <c:pt idx="1">
                  <c:v>Completed F18</c:v>
                </c:pt>
                <c:pt idx="2">
                  <c:v>Enrolled F19</c:v>
                </c:pt>
                <c:pt idx="3">
                  <c:v>Completed F19</c:v>
                </c:pt>
              </c:strCache>
            </c:strRef>
          </c:cat>
          <c:val>
            <c:numRef>
              <c:f>'[Gateway math enrollment and completion.xlsx]Sheet1'!$B$2:$F$2</c:f>
              <c:numCache>
                <c:formatCode>0.00%</c:formatCode>
                <c:ptCount val="5"/>
                <c:pt idx="0">
                  <c:v>0.3821</c:v>
                </c:pt>
                <c:pt idx="1">
                  <c:v>0.25230000000000002</c:v>
                </c:pt>
                <c:pt idx="2">
                  <c:v>0.47499999999999998</c:v>
                </c:pt>
                <c:pt idx="3">
                  <c:v>0.3105</c:v>
                </c:pt>
              </c:numCache>
            </c:numRef>
          </c:val>
          <c:extLst>
            <c:ext xmlns:c16="http://schemas.microsoft.com/office/drawing/2014/chart" uri="{C3380CC4-5D6E-409C-BE32-E72D297353CC}">
              <c16:uniqueId val="{00000000-61B4-44AA-8000-1D71EDC47055}"/>
            </c:ext>
          </c:extLst>
        </c:ser>
        <c:ser>
          <c:idx val="1"/>
          <c:order val="1"/>
          <c:tx>
            <c:strRef>
              <c:f>'[Gateway math enrollment and completion.xlsx]Sheet1'!$A$3</c:f>
              <c:strCache>
                <c:ptCount val="1"/>
                <c:pt idx="0">
                  <c:v>Latinx</c:v>
                </c:pt>
              </c:strCache>
            </c:strRef>
          </c:tx>
          <c:spPr>
            <a:solidFill>
              <a:schemeClr val="accent2"/>
            </a:solidFill>
            <a:ln>
              <a:noFill/>
            </a:ln>
            <a:effectLst/>
          </c:spPr>
          <c:invertIfNegative val="0"/>
          <c:cat>
            <c:strRef>
              <c:f>'[Gateway math enrollment and completion.xlsx]Sheet1'!$B$1:$F$1</c:f>
              <c:strCache>
                <c:ptCount val="4"/>
                <c:pt idx="0">
                  <c:v>Enrolled F18</c:v>
                </c:pt>
                <c:pt idx="1">
                  <c:v>Completed F18</c:v>
                </c:pt>
                <c:pt idx="2">
                  <c:v>Enrolled F19</c:v>
                </c:pt>
                <c:pt idx="3">
                  <c:v>Completed F19</c:v>
                </c:pt>
              </c:strCache>
            </c:strRef>
          </c:cat>
          <c:val>
            <c:numRef>
              <c:f>'[Gateway math enrollment and completion.xlsx]Sheet1'!$B$3:$F$3</c:f>
              <c:numCache>
                <c:formatCode>0.00%</c:formatCode>
                <c:ptCount val="5"/>
                <c:pt idx="0">
                  <c:v>0.37930000000000003</c:v>
                </c:pt>
                <c:pt idx="1">
                  <c:v>0.26790000000000003</c:v>
                </c:pt>
                <c:pt idx="2">
                  <c:v>0.49530000000000002</c:v>
                </c:pt>
                <c:pt idx="3">
                  <c:v>0.32119999999999999</c:v>
                </c:pt>
              </c:numCache>
            </c:numRef>
          </c:val>
          <c:extLst>
            <c:ext xmlns:c16="http://schemas.microsoft.com/office/drawing/2014/chart" uri="{C3380CC4-5D6E-409C-BE32-E72D297353CC}">
              <c16:uniqueId val="{00000001-61B4-44AA-8000-1D71EDC47055}"/>
            </c:ext>
          </c:extLst>
        </c:ser>
        <c:ser>
          <c:idx val="2"/>
          <c:order val="2"/>
          <c:tx>
            <c:strRef>
              <c:f>'[Gateway math enrollment and completion.xlsx]Sheet1'!$A$4</c:f>
              <c:strCache>
                <c:ptCount val="1"/>
                <c:pt idx="0">
                  <c:v>White</c:v>
                </c:pt>
              </c:strCache>
            </c:strRef>
          </c:tx>
          <c:spPr>
            <a:solidFill>
              <a:schemeClr val="accent3"/>
            </a:solidFill>
            <a:ln>
              <a:noFill/>
            </a:ln>
            <a:effectLst/>
          </c:spPr>
          <c:invertIfNegative val="0"/>
          <c:cat>
            <c:strRef>
              <c:f>'[Gateway math enrollment and completion.xlsx]Sheet1'!$B$1:$F$1</c:f>
              <c:strCache>
                <c:ptCount val="4"/>
                <c:pt idx="0">
                  <c:v>Enrolled F18</c:v>
                </c:pt>
                <c:pt idx="1">
                  <c:v>Completed F18</c:v>
                </c:pt>
                <c:pt idx="2">
                  <c:v>Enrolled F19</c:v>
                </c:pt>
                <c:pt idx="3">
                  <c:v>Completed F19</c:v>
                </c:pt>
              </c:strCache>
            </c:strRef>
          </c:cat>
          <c:val>
            <c:numRef>
              <c:f>'[Gateway math enrollment and completion.xlsx]Sheet1'!$B$4:$F$4</c:f>
              <c:numCache>
                <c:formatCode>0.00%</c:formatCode>
                <c:ptCount val="5"/>
                <c:pt idx="0">
                  <c:v>0.5161</c:v>
                </c:pt>
                <c:pt idx="1">
                  <c:v>0.40029999999999999</c:v>
                </c:pt>
                <c:pt idx="2">
                  <c:v>0.60240000000000005</c:v>
                </c:pt>
                <c:pt idx="3">
                  <c:v>0.44450000000000001</c:v>
                </c:pt>
              </c:numCache>
            </c:numRef>
          </c:val>
          <c:extLst>
            <c:ext xmlns:c16="http://schemas.microsoft.com/office/drawing/2014/chart" uri="{C3380CC4-5D6E-409C-BE32-E72D297353CC}">
              <c16:uniqueId val="{00000002-61B4-44AA-8000-1D71EDC47055}"/>
            </c:ext>
          </c:extLst>
        </c:ser>
        <c:dLbls>
          <c:showLegendKey val="0"/>
          <c:showVal val="0"/>
          <c:showCatName val="0"/>
          <c:showSerName val="0"/>
          <c:showPercent val="0"/>
          <c:showBubbleSize val="0"/>
        </c:dLbls>
        <c:gapWidth val="219"/>
        <c:overlap val="-27"/>
        <c:axId val="482328752"/>
        <c:axId val="482322520"/>
      </c:barChart>
      <c:catAx>
        <c:axId val="4823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2322520"/>
        <c:crosses val="autoZero"/>
        <c:auto val="1"/>
        <c:lblAlgn val="ctr"/>
        <c:lblOffset val="100"/>
        <c:noMultiLvlLbl val="0"/>
      </c:catAx>
      <c:valAx>
        <c:axId val="482322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232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57088241035987"/>
          <c:y val="3.8385396070594914E-3"/>
          <c:w val="0.71113851922951776"/>
          <c:h val="0.76114944583658872"/>
        </c:manualLayout>
      </c:layout>
      <c:barChart>
        <c:barDir val="bar"/>
        <c:grouping val="clustered"/>
        <c:varyColors val="0"/>
        <c:ser>
          <c:idx val="0"/>
          <c:order val="0"/>
          <c:tx>
            <c:v>CC's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Sheet1!$A$1:$A$4</c:f>
              <c:strCache>
                <c:ptCount val="3"/>
                <c:pt idx="0">
                  <c:v>BIPOC Students</c:v>
                </c:pt>
                <c:pt idx="1">
                  <c:v>BIPOC Fulltime Faculty</c:v>
                </c:pt>
                <c:pt idx="2">
                  <c:v>BIPOC Adjunct Faculty</c:v>
                </c:pt>
              </c:strCache>
            </c:strRef>
          </c:cat>
          <c:val>
            <c:numRef>
              <c:f>Sheet1!$B$1:$B$4</c:f>
              <c:numCache>
                <c:formatCode>0.00%</c:formatCode>
                <c:ptCount val="4"/>
                <c:pt idx="0">
                  <c:v>0.505</c:v>
                </c:pt>
                <c:pt idx="1">
                  <c:v>0.218</c:v>
                </c:pt>
                <c:pt idx="2">
                  <c:v>0.189</c:v>
                </c:pt>
                <c:pt idx="3" formatCode="General">
                  <c:v>0</c:v>
                </c:pt>
              </c:numCache>
            </c:numRef>
          </c:val>
          <c:extLst>
            <c:ext xmlns:c16="http://schemas.microsoft.com/office/drawing/2014/chart" uri="{C3380CC4-5D6E-409C-BE32-E72D297353CC}">
              <c16:uniqueId val="{00000000-603C-4D65-9271-FE2EB7EF97D9}"/>
            </c:ext>
          </c:extLst>
        </c:ser>
        <c:ser>
          <c:idx val="1"/>
          <c:order val="1"/>
          <c:tx>
            <c:v>SU's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Sheet1!$A$1:$A$4</c:f>
              <c:strCache>
                <c:ptCount val="3"/>
                <c:pt idx="0">
                  <c:v>BIPOC Students</c:v>
                </c:pt>
                <c:pt idx="1">
                  <c:v>BIPOC Fulltime Faculty</c:v>
                </c:pt>
                <c:pt idx="2">
                  <c:v>BIPOC Adjunct Faculty</c:v>
                </c:pt>
              </c:strCache>
            </c:strRef>
          </c:cat>
          <c:val>
            <c:numRef>
              <c:f>Sheet1!$C$1:$C$4</c:f>
              <c:numCache>
                <c:formatCode>0.00%</c:formatCode>
                <c:ptCount val="4"/>
                <c:pt idx="0">
                  <c:v>0.33300000000000002</c:v>
                </c:pt>
                <c:pt idx="1">
                  <c:v>0.23200000000000001</c:v>
                </c:pt>
                <c:pt idx="2" formatCode="0%">
                  <c:v>0.2</c:v>
                </c:pt>
                <c:pt idx="3" formatCode="General">
                  <c:v>0</c:v>
                </c:pt>
              </c:numCache>
            </c:numRef>
          </c:val>
          <c:extLst>
            <c:ext xmlns:c16="http://schemas.microsoft.com/office/drawing/2014/chart" uri="{C3380CC4-5D6E-409C-BE32-E72D297353CC}">
              <c16:uniqueId val="{00000001-603C-4D65-9271-FE2EB7EF97D9}"/>
            </c:ext>
          </c:extLst>
        </c:ser>
        <c:ser>
          <c:idx val="2"/>
          <c:order val="2"/>
          <c:tx>
            <c:v>UMass</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Sheet1!$A$1:$A$4</c:f>
              <c:strCache>
                <c:ptCount val="3"/>
                <c:pt idx="0">
                  <c:v>BIPOC Students</c:v>
                </c:pt>
                <c:pt idx="1">
                  <c:v>BIPOC Fulltime Faculty</c:v>
                </c:pt>
                <c:pt idx="2">
                  <c:v>BIPOC Adjunct Faculty</c:v>
                </c:pt>
              </c:strCache>
            </c:strRef>
          </c:cat>
          <c:val>
            <c:numRef>
              <c:f>Sheet1!$D$1:$D$4</c:f>
              <c:numCache>
                <c:formatCode>0.00%</c:formatCode>
                <c:ptCount val="4"/>
                <c:pt idx="0" formatCode="0%">
                  <c:v>0.46</c:v>
                </c:pt>
                <c:pt idx="1">
                  <c:v>0.33700000000000002</c:v>
                </c:pt>
                <c:pt idx="2" formatCode="0%">
                  <c:v>0.23</c:v>
                </c:pt>
                <c:pt idx="3" formatCode="General">
                  <c:v>0</c:v>
                </c:pt>
              </c:numCache>
            </c:numRef>
          </c:val>
          <c:extLst>
            <c:ext xmlns:c16="http://schemas.microsoft.com/office/drawing/2014/chart" uri="{C3380CC4-5D6E-409C-BE32-E72D297353CC}">
              <c16:uniqueId val="{00000002-603C-4D65-9271-FE2EB7EF97D9}"/>
            </c:ext>
          </c:extLst>
        </c:ser>
        <c:dLbls>
          <c:dLblPos val="inEnd"/>
          <c:showLegendKey val="0"/>
          <c:showVal val="1"/>
          <c:showCatName val="0"/>
          <c:showSerName val="0"/>
          <c:showPercent val="0"/>
          <c:showBubbleSize val="0"/>
        </c:dLbls>
        <c:gapWidth val="115"/>
        <c:overlap val="-20"/>
        <c:axId val="695377488"/>
        <c:axId val="695377816"/>
      </c:barChart>
      <c:catAx>
        <c:axId val="69537748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ln>
                  <a:noFill/>
                </a:ln>
                <a:solidFill>
                  <a:srgbClr val="C00000"/>
                </a:solidFill>
                <a:latin typeface="+mn-lt"/>
                <a:ea typeface="+mn-ea"/>
                <a:cs typeface="+mn-cs"/>
              </a:defRPr>
            </a:pPr>
            <a:endParaRPr lang="en-US"/>
          </a:p>
        </c:txPr>
        <c:crossAx val="695377816"/>
        <c:crosses val="autoZero"/>
        <c:auto val="1"/>
        <c:lblAlgn val="ctr"/>
        <c:lblOffset val="100"/>
        <c:noMultiLvlLbl val="0"/>
      </c:catAx>
      <c:valAx>
        <c:axId val="69537781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5377488"/>
        <c:crosses val="autoZero"/>
        <c:crossBetween val="between"/>
      </c:valAx>
      <c:spPr>
        <a:noFill/>
        <a:ln>
          <a:noFill/>
        </a:ln>
        <a:effectLst/>
      </c:spPr>
    </c:plotArea>
    <c:legend>
      <c:legendPos val="b"/>
      <c:layout>
        <c:manualLayout>
          <c:xMode val="edge"/>
          <c:yMode val="edge"/>
          <c:x val="0.2918481617754109"/>
          <c:y val="0.87868181765904796"/>
          <c:w val="0.48908225995406845"/>
          <c:h val="0.1213181823409520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solidFill>
                  <a:srgbClr val="FF0000"/>
                </a:solidFill>
              </a:rPr>
              <a:t>MA Community College X</a:t>
            </a:r>
          </a:p>
          <a:p>
            <a:pPr>
              <a:defRPr sz="3200"/>
            </a:pPr>
            <a:r>
              <a:rPr lang="en-US" sz="3200" dirty="0">
                <a:solidFill>
                  <a:srgbClr val="FF0000"/>
                </a:solidFill>
              </a:rPr>
              <a:t>Grade Appeal Data</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Population</c:v>
          </c:tx>
          <c:spPr>
            <a:solidFill>
              <a:schemeClr val="accent1"/>
            </a:solidFill>
            <a:ln>
              <a:noFill/>
            </a:ln>
            <a:effectLst/>
          </c:spPr>
          <c:invertIfNegative val="0"/>
          <c:cat>
            <c:strRef>
              <c:f>Sheet1!$A$1:$A$3</c:f>
              <c:strCache>
                <c:ptCount val="2"/>
                <c:pt idx="0">
                  <c:v>White Students</c:v>
                </c:pt>
                <c:pt idx="1">
                  <c:v>BIPOC Students</c:v>
                </c:pt>
              </c:strCache>
            </c:strRef>
          </c:cat>
          <c:val>
            <c:numRef>
              <c:f>Sheet1!$B$1:$B$3</c:f>
              <c:numCache>
                <c:formatCode>0%</c:formatCode>
                <c:ptCount val="3"/>
                <c:pt idx="0">
                  <c:v>0.48830000000000001</c:v>
                </c:pt>
                <c:pt idx="1">
                  <c:v>0.51</c:v>
                </c:pt>
                <c:pt idx="2" formatCode="General">
                  <c:v>0</c:v>
                </c:pt>
              </c:numCache>
            </c:numRef>
          </c:val>
          <c:extLst>
            <c:ext xmlns:c16="http://schemas.microsoft.com/office/drawing/2014/chart" uri="{C3380CC4-5D6E-409C-BE32-E72D297353CC}">
              <c16:uniqueId val="{00000000-4C39-4873-AF12-CC7BB26C8215}"/>
            </c:ext>
          </c:extLst>
        </c:ser>
        <c:ser>
          <c:idx val="1"/>
          <c:order val="1"/>
          <c:tx>
            <c:v>Appeals Submitted</c:v>
          </c:tx>
          <c:spPr>
            <a:solidFill>
              <a:schemeClr val="accent2"/>
            </a:solidFill>
            <a:ln>
              <a:noFill/>
            </a:ln>
            <a:effectLst/>
          </c:spPr>
          <c:invertIfNegative val="0"/>
          <c:cat>
            <c:strRef>
              <c:f>Sheet1!$A$1:$A$3</c:f>
              <c:strCache>
                <c:ptCount val="2"/>
                <c:pt idx="0">
                  <c:v>White Students</c:v>
                </c:pt>
                <c:pt idx="1">
                  <c:v>BIPOC Students</c:v>
                </c:pt>
              </c:strCache>
            </c:strRef>
          </c:cat>
          <c:val>
            <c:numRef>
              <c:f>Sheet1!$C$1:$C$3</c:f>
              <c:numCache>
                <c:formatCode>0%</c:formatCode>
                <c:ptCount val="3"/>
                <c:pt idx="0">
                  <c:v>0.64</c:v>
                </c:pt>
                <c:pt idx="1">
                  <c:v>0.36</c:v>
                </c:pt>
                <c:pt idx="2" formatCode="General">
                  <c:v>0</c:v>
                </c:pt>
              </c:numCache>
            </c:numRef>
          </c:val>
          <c:extLst>
            <c:ext xmlns:c16="http://schemas.microsoft.com/office/drawing/2014/chart" uri="{C3380CC4-5D6E-409C-BE32-E72D297353CC}">
              <c16:uniqueId val="{00000001-4C39-4873-AF12-CC7BB26C8215}"/>
            </c:ext>
          </c:extLst>
        </c:ser>
        <c:ser>
          <c:idx val="2"/>
          <c:order val="2"/>
          <c:tx>
            <c:v>Approval Rate</c:v>
          </c:tx>
          <c:spPr>
            <a:solidFill>
              <a:schemeClr val="accent3"/>
            </a:solidFill>
            <a:ln>
              <a:noFill/>
            </a:ln>
            <a:effectLst/>
          </c:spPr>
          <c:invertIfNegative val="0"/>
          <c:cat>
            <c:strRef>
              <c:f>Sheet1!$A$1:$A$3</c:f>
              <c:strCache>
                <c:ptCount val="2"/>
                <c:pt idx="0">
                  <c:v>White Students</c:v>
                </c:pt>
                <c:pt idx="1">
                  <c:v>BIPOC Students</c:v>
                </c:pt>
              </c:strCache>
            </c:strRef>
          </c:cat>
          <c:val>
            <c:numRef>
              <c:f>Sheet1!$D$1:$D$3</c:f>
              <c:numCache>
                <c:formatCode>0%</c:formatCode>
                <c:ptCount val="3"/>
                <c:pt idx="0">
                  <c:v>0.46</c:v>
                </c:pt>
                <c:pt idx="1">
                  <c:v>0.26</c:v>
                </c:pt>
                <c:pt idx="2" formatCode="General">
                  <c:v>0</c:v>
                </c:pt>
              </c:numCache>
            </c:numRef>
          </c:val>
          <c:extLst>
            <c:ext xmlns:c16="http://schemas.microsoft.com/office/drawing/2014/chart" uri="{C3380CC4-5D6E-409C-BE32-E72D297353CC}">
              <c16:uniqueId val="{00000002-4C39-4873-AF12-CC7BB26C8215}"/>
            </c:ext>
          </c:extLst>
        </c:ser>
        <c:dLbls>
          <c:showLegendKey val="0"/>
          <c:showVal val="0"/>
          <c:showCatName val="0"/>
          <c:showSerName val="0"/>
          <c:showPercent val="0"/>
          <c:showBubbleSize val="0"/>
        </c:dLbls>
        <c:gapWidth val="219"/>
        <c:overlap val="-27"/>
        <c:axId val="673671984"/>
        <c:axId val="673672312"/>
        <c:extLst>
          <c:ext xmlns:c15="http://schemas.microsoft.com/office/drawing/2012/chart" uri="{02D57815-91ED-43cb-92C2-25804820EDAC}">
            <c15:filteredBarSeries>
              <c15:ser>
                <c:idx val="3"/>
                <c:order val="3"/>
                <c:spPr>
                  <a:solidFill>
                    <a:schemeClr val="accent4"/>
                  </a:solidFill>
                  <a:ln>
                    <a:noFill/>
                  </a:ln>
                  <a:effectLst/>
                </c:spPr>
                <c:invertIfNegative val="0"/>
                <c:cat>
                  <c:strRef>
                    <c:extLst>
                      <c:ext uri="{02D57815-91ED-43cb-92C2-25804820EDAC}">
                        <c15:formulaRef>
                          <c15:sqref>Sheet1!$A$1:$A$3</c15:sqref>
                        </c15:formulaRef>
                      </c:ext>
                    </c:extLst>
                    <c:strCache>
                      <c:ptCount val="2"/>
                      <c:pt idx="0">
                        <c:v>White Students</c:v>
                      </c:pt>
                      <c:pt idx="1">
                        <c:v>BIPOC Students</c:v>
                      </c:pt>
                    </c:strCache>
                  </c:strRef>
                </c:cat>
                <c:val>
                  <c:numRef>
                    <c:extLst>
                      <c:ext uri="{02D57815-91ED-43cb-92C2-25804820EDAC}">
                        <c15:formulaRef>
                          <c15:sqref>Sheet1!$E$1:$E$3</c15:sqref>
                        </c15:formulaRef>
                      </c:ext>
                    </c:extLst>
                    <c:numCache>
                      <c:formatCode>General</c:formatCode>
                      <c:ptCount val="3"/>
                    </c:numCache>
                  </c:numRef>
                </c:val>
                <c:extLst>
                  <c:ext xmlns:c16="http://schemas.microsoft.com/office/drawing/2014/chart" uri="{C3380CC4-5D6E-409C-BE32-E72D297353CC}">
                    <c16:uniqueId val="{00000003-4C39-4873-AF12-CC7BB26C8215}"/>
                  </c:ext>
                </c:extLst>
              </c15:ser>
            </c15:filteredBarSeries>
          </c:ext>
        </c:extLst>
      </c:barChart>
      <c:catAx>
        <c:axId val="67367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3672312"/>
        <c:crosses val="autoZero"/>
        <c:auto val="1"/>
        <c:lblAlgn val="ctr"/>
        <c:lblOffset val="100"/>
        <c:noMultiLvlLbl val="0"/>
      </c:catAx>
      <c:valAx>
        <c:axId val="673672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3671984"/>
        <c:crosses val="autoZero"/>
        <c:crossBetween val="between"/>
      </c:valAx>
      <c:spPr>
        <a:noFill/>
        <a:ln>
          <a:noFill/>
        </a:ln>
        <a:effectLst/>
      </c:spPr>
    </c:plotArea>
    <c:legend>
      <c:legendPos val="b"/>
      <c:layout>
        <c:manualLayout>
          <c:xMode val="edge"/>
          <c:yMode val="edge"/>
          <c:x val="5.0000025060910544E-2"/>
          <c:y val="0.90575703977136679"/>
          <c:w val="0.89999994987817888"/>
          <c:h val="9.424296022863319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57260789563079E-2"/>
          <c:y val="3.932424231164617E-2"/>
          <c:w val="0.89163087451443146"/>
          <c:h val="0.80311643916593201"/>
        </c:manualLayout>
      </c:layout>
      <c:barChart>
        <c:barDir val="col"/>
        <c:grouping val="clustered"/>
        <c:varyColors val="0"/>
        <c:ser>
          <c:idx val="0"/>
          <c:order val="0"/>
          <c:tx>
            <c:v>Students of Color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Sheet1!$A$1:$A$4</c:f>
              <c:strCache>
                <c:ptCount val="2"/>
                <c:pt idx="0">
                  <c:v>Inclusive Campus</c:v>
                </c:pt>
                <c:pt idx="1">
                  <c:v>Feel Isolated</c:v>
                </c:pt>
              </c:strCache>
            </c:strRef>
          </c:cat>
          <c:val>
            <c:numRef>
              <c:f>Sheet1!$B$1:$B$4</c:f>
              <c:numCache>
                <c:formatCode>0%</c:formatCode>
                <c:ptCount val="4"/>
                <c:pt idx="0">
                  <c:v>0.28000000000000003</c:v>
                </c:pt>
                <c:pt idx="1">
                  <c:v>0.46</c:v>
                </c:pt>
                <c:pt idx="2" formatCode="General">
                  <c:v>0</c:v>
                </c:pt>
              </c:numCache>
            </c:numRef>
          </c:val>
          <c:extLst>
            <c:ext xmlns:c16="http://schemas.microsoft.com/office/drawing/2014/chart" uri="{C3380CC4-5D6E-409C-BE32-E72D297353CC}">
              <c16:uniqueId val="{00000000-FD66-4071-9F7C-8FC37140AA6D}"/>
            </c:ext>
          </c:extLst>
        </c:ser>
        <c:ser>
          <c:idx val="1"/>
          <c:order val="1"/>
          <c:tx>
            <c:v>White Students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Sheet1!$A$1:$A$4</c:f>
              <c:strCache>
                <c:ptCount val="2"/>
                <c:pt idx="0">
                  <c:v>Inclusive Campus</c:v>
                </c:pt>
                <c:pt idx="1">
                  <c:v>Feel Isolated</c:v>
                </c:pt>
              </c:strCache>
            </c:strRef>
          </c:cat>
          <c:val>
            <c:numRef>
              <c:f>Sheet1!$C$1:$C$4</c:f>
              <c:numCache>
                <c:formatCode>0%</c:formatCode>
                <c:ptCount val="4"/>
                <c:pt idx="0">
                  <c:v>0.45</c:v>
                </c:pt>
                <c:pt idx="1">
                  <c:v>0.3</c:v>
                </c:pt>
                <c:pt idx="2" formatCode="General">
                  <c:v>0</c:v>
                </c:pt>
              </c:numCache>
            </c:numRef>
          </c:val>
          <c:extLst>
            <c:ext xmlns:c16="http://schemas.microsoft.com/office/drawing/2014/chart" uri="{C3380CC4-5D6E-409C-BE32-E72D297353CC}">
              <c16:uniqueId val="{00000001-FD66-4071-9F7C-8FC37140AA6D}"/>
            </c:ext>
          </c:extLst>
        </c:ser>
        <c:dLbls>
          <c:showLegendKey val="0"/>
          <c:showVal val="0"/>
          <c:showCatName val="0"/>
          <c:showSerName val="0"/>
          <c:showPercent val="0"/>
          <c:showBubbleSize val="0"/>
        </c:dLbls>
        <c:gapWidth val="100"/>
        <c:overlap val="-24"/>
        <c:axId val="653442528"/>
        <c:axId val="653442856"/>
        <c:extLst>
          <c:ext xmlns:c15="http://schemas.microsoft.com/office/drawing/2012/chart" uri="{02D57815-91ED-43cb-92C2-25804820EDAC}">
            <c15:filteredBarSeries>
              <c15: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c:ext uri="{02D57815-91ED-43cb-92C2-25804820EDAC}">
                        <c15:formulaRef>
                          <c15:sqref>Sheet1!$A$1:$A$4</c15:sqref>
                        </c15:formulaRef>
                      </c:ext>
                    </c:extLst>
                    <c:strCache>
                      <c:ptCount val="2"/>
                      <c:pt idx="0">
                        <c:v>Inclusive Campus</c:v>
                      </c:pt>
                      <c:pt idx="1">
                        <c:v>Feel Isolated</c:v>
                      </c:pt>
                    </c:strCache>
                  </c:strRef>
                </c:cat>
                <c:val>
                  <c:numRef>
                    <c:extLst>
                      <c:ext uri="{02D57815-91ED-43cb-92C2-25804820EDAC}">
                        <c15:formulaRef>
                          <c15:sqref>Sheet1!$D$1:$D$4</c15:sqref>
                        </c15:formulaRef>
                      </c:ext>
                    </c:extLst>
                    <c:numCache>
                      <c:formatCode>General</c:formatCode>
                      <c:ptCount val="4"/>
                    </c:numCache>
                  </c:numRef>
                </c:val>
                <c:extLst>
                  <c:ext xmlns:c16="http://schemas.microsoft.com/office/drawing/2014/chart" uri="{C3380CC4-5D6E-409C-BE32-E72D297353CC}">
                    <c16:uniqueId val="{00000002-FD66-4071-9F7C-8FC37140AA6D}"/>
                  </c:ext>
                </c:extLst>
              </c15:ser>
            </c15:filteredBarSeries>
          </c:ext>
        </c:extLst>
      </c:barChart>
      <c:catAx>
        <c:axId val="653442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53442856"/>
        <c:crosses val="autoZero"/>
        <c:auto val="1"/>
        <c:lblAlgn val="ctr"/>
        <c:lblOffset val="100"/>
        <c:noMultiLvlLbl val="0"/>
      </c:catAx>
      <c:valAx>
        <c:axId val="65344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442528"/>
        <c:crosses val="autoZero"/>
        <c:crossBetween val="between"/>
      </c:valAx>
      <c:spPr>
        <a:noFill/>
        <a:ln>
          <a:noFill/>
        </a:ln>
        <a:effectLst/>
      </c:spPr>
    </c:plotArea>
    <c:legend>
      <c:legendPos val="b"/>
      <c:layout>
        <c:manualLayout>
          <c:xMode val="edge"/>
          <c:yMode val="edge"/>
          <c:x val="0.64029991012596921"/>
          <c:y val="0.29894164891645414"/>
          <c:w val="0.23071244868900942"/>
          <c:h val="0.625132421994434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6CB58-F948-442E-9AE1-7548F2E1E32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41CE22A-47DC-4EEA-9FB0-DA5473B0C717}">
      <dgm:prSet/>
      <dgm:spPr/>
      <dgm:t>
        <a:bodyPr/>
        <a:lstStyle/>
        <a:p>
          <a:r>
            <a:rPr lang="en-US" b="1" dirty="0"/>
            <a:t>Purpose of Today’s Presentation</a:t>
          </a:r>
        </a:p>
      </dgm:t>
    </dgm:pt>
    <dgm:pt modelId="{0E7EAC31-32E8-49A6-A318-845022083966}" type="parTrans" cxnId="{69D61557-40F3-43A8-990B-7E0A0840592A}">
      <dgm:prSet/>
      <dgm:spPr/>
      <dgm:t>
        <a:bodyPr/>
        <a:lstStyle/>
        <a:p>
          <a:endParaRPr lang="en-US"/>
        </a:p>
      </dgm:t>
    </dgm:pt>
    <dgm:pt modelId="{12EDC977-F7D8-4AF9-96AD-22AA202144BF}" type="sibTrans" cxnId="{69D61557-40F3-43A8-990B-7E0A0840592A}">
      <dgm:prSet/>
      <dgm:spPr/>
      <dgm:t>
        <a:bodyPr/>
        <a:lstStyle/>
        <a:p>
          <a:endParaRPr lang="en-US"/>
        </a:p>
      </dgm:t>
    </dgm:pt>
    <dgm:pt modelId="{171E4951-E18D-40AD-BCC0-626BD6D94107}">
      <dgm:prSet/>
      <dgm:spPr/>
      <dgm:t>
        <a:bodyPr/>
        <a:lstStyle/>
        <a:p>
          <a:r>
            <a:rPr lang="en-US" b="1" dirty="0"/>
            <a:t>What is NUE and Why It Matters</a:t>
          </a:r>
        </a:p>
      </dgm:t>
    </dgm:pt>
    <dgm:pt modelId="{13CBCF07-4D0F-4FC1-BC11-5757B1D2D304}" type="parTrans" cxnId="{3E40162B-4BE4-4F58-8F16-5FA7F27EE313}">
      <dgm:prSet/>
      <dgm:spPr/>
      <dgm:t>
        <a:bodyPr/>
        <a:lstStyle/>
        <a:p>
          <a:endParaRPr lang="en-US"/>
        </a:p>
      </dgm:t>
    </dgm:pt>
    <dgm:pt modelId="{AFE2F28E-31CC-4A60-BB6C-766591CB0FD5}" type="sibTrans" cxnId="{3E40162B-4BE4-4F58-8F16-5FA7F27EE313}">
      <dgm:prSet/>
      <dgm:spPr/>
      <dgm:t>
        <a:bodyPr/>
        <a:lstStyle/>
        <a:p>
          <a:endParaRPr lang="en-US"/>
        </a:p>
      </dgm:t>
    </dgm:pt>
    <dgm:pt modelId="{CF8B1676-2D77-435F-BDBE-BF44107AE433}">
      <dgm:prSet/>
      <dgm:spPr/>
      <dgm:t>
        <a:bodyPr/>
        <a:lstStyle/>
        <a:p>
          <a:r>
            <a:rPr lang="en-US" b="1" dirty="0"/>
            <a:t>NUE Structure and Process</a:t>
          </a:r>
        </a:p>
      </dgm:t>
    </dgm:pt>
    <dgm:pt modelId="{05D12D7E-8881-4CBD-9EC4-1029FF99A327}" type="parTrans" cxnId="{2C92688F-0291-41C7-ADDD-A10086B0748E}">
      <dgm:prSet/>
      <dgm:spPr/>
      <dgm:t>
        <a:bodyPr/>
        <a:lstStyle/>
        <a:p>
          <a:endParaRPr lang="en-US"/>
        </a:p>
      </dgm:t>
    </dgm:pt>
    <dgm:pt modelId="{02615F4F-96FE-4082-9A1A-F0DA8FEE81B1}" type="sibTrans" cxnId="{2C92688F-0291-41C7-ADDD-A10086B0748E}">
      <dgm:prSet/>
      <dgm:spPr/>
      <dgm:t>
        <a:bodyPr/>
        <a:lstStyle/>
        <a:p>
          <a:endParaRPr lang="en-US"/>
        </a:p>
      </dgm:t>
    </dgm:pt>
    <dgm:pt modelId="{3C3D0123-15F9-43EB-AE4C-F68A1D905919}">
      <dgm:prSet/>
      <dgm:spPr/>
      <dgm:t>
        <a:bodyPr/>
        <a:lstStyle/>
        <a:p>
          <a:r>
            <a:rPr lang="en-US" b="1"/>
            <a:t>A Student Bill of Rights</a:t>
          </a:r>
        </a:p>
      </dgm:t>
    </dgm:pt>
    <dgm:pt modelId="{3AC5DB9A-5EE2-40AD-89E2-33689D9121D0}" type="parTrans" cxnId="{2362E8D1-F4A6-4B1B-840B-F299F28272A6}">
      <dgm:prSet/>
      <dgm:spPr/>
      <dgm:t>
        <a:bodyPr/>
        <a:lstStyle/>
        <a:p>
          <a:endParaRPr lang="en-US"/>
        </a:p>
      </dgm:t>
    </dgm:pt>
    <dgm:pt modelId="{B9FFF457-5875-4048-98D3-C9E10A9C2CC5}" type="sibTrans" cxnId="{2362E8D1-F4A6-4B1B-840B-F299F28272A6}">
      <dgm:prSet/>
      <dgm:spPr/>
      <dgm:t>
        <a:bodyPr/>
        <a:lstStyle/>
        <a:p>
          <a:endParaRPr lang="en-US"/>
        </a:p>
      </dgm:t>
    </dgm:pt>
    <dgm:pt modelId="{FE12CE52-8F6C-402B-BD64-025FA35B6EB6}">
      <dgm:prSet/>
      <dgm:spPr/>
      <dgm:t>
        <a:bodyPr/>
        <a:lstStyle/>
        <a:p>
          <a:r>
            <a:rPr lang="en-US" b="1" dirty="0"/>
            <a:t>Preliminary Recommendations</a:t>
          </a:r>
        </a:p>
      </dgm:t>
    </dgm:pt>
    <dgm:pt modelId="{41A573E6-A962-47CE-84EE-04F4C21FECC0}" type="parTrans" cxnId="{EDE69CAB-B189-478C-B445-0BE879B539CE}">
      <dgm:prSet/>
      <dgm:spPr/>
      <dgm:t>
        <a:bodyPr/>
        <a:lstStyle/>
        <a:p>
          <a:endParaRPr lang="en-US"/>
        </a:p>
      </dgm:t>
    </dgm:pt>
    <dgm:pt modelId="{586FD4C3-1D84-4F13-B9FF-6513FB541564}" type="sibTrans" cxnId="{EDE69CAB-B189-478C-B445-0BE879B539CE}">
      <dgm:prSet/>
      <dgm:spPr/>
      <dgm:t>
        <a:bodyPr/>
        <a:lstStyle/>
        <a:p>
          <a:endParaRPr lang="en-US"/>
        </a:p>
      </dgm:t>
    </dgm:pt>
    <dgm:pt modelId="{E28A5481-9439-448D-8581-444431A89AA6}">
      <dgm:prSet/>
      <dgm:spPr/>
      <dgm:t>
        <a:bodyPr/>
        <a:lstStyle/>
        <a:p>
          <a:r>
            <a:rPr lang="en-US" dirty="0"/>
            <a:t>Admissions and Transfer</a:t>
          </a:r>
        </a:p>
      </dgm:t>
    </dgm:pt>
    <dgm:pt modelId="{FE59B614-A342-4021-AD78-CB232D0DD19A}" type="parTrans" cxnId="{97316DE1-BB4C-4BD8-9EF2-BB6BA63AD853}">
      <dgm:prSet/>
      <dgm:spPr/>
      <dgm:t>
        <a:bodyPr/>
        <a:lstStyle/>
        <a:p>
          <a:endParaRPr lang="en-US"/>
        </a:p>
      </dgm:t>
    </dgm:pt>
    <dgm:pt modelId="{5286EE2E-626A-4C30-94A9-A6BE981498ED}" type="sibTrans" cxnId="{97316DE1-BB4C-4BD8-9EF2-BB6BA63AD853}">
      <dgm:prSet/>
      <dgm:spPr/>
      <dgm:t>
        <a:bodyPr/>
        <a:lstStyle/>
        <a:p>
          <a:endParaRPr lang="en-US"/>
        </a:p>
      </dgm:t>
    </dgm:pt>
    <dgm:pt modelId="{E7240B13-8F58-41BE-B296-5DB8B299A8AC}">
      <dgm:prSet/>
      <dgm:spPr/>
      <dgm:t>
        <a:bodyPr/>
        <a:lstStyle/>
        <a:p>
          <a:r>
            <a:rPr lang="en-US"/>
            <a:t>The Curriculum</a:t>
          </a:r>
        </a:p>
      </dgm:t>
    </dgm:pt>
    <dgm:pt modelId="{04EC9A37-9ABE-4B25-B211-8D8B37BED483}" type="parTrans" cxnId="{9E93E44F-BC4C-4C0A-BF71-80BD639BAD1F}">
      <dgm:prSet/>
      <dgm:spPr/>
      <dgm:t>
        <a:bodyPr/>
        <a:lstStyle/>
        <a:p>
          <a:endParaRPr lang="en-US"/>
        </a:p>
      </dgm:t>
    </dgm:pt>
    <dgm:pt modelId="{001349A0-3DDE-469A-BCEE-A88F660D6134}" type="sibTrans" cxnId="{9E93E44F-BC4C-4C0A-BF71-80BD639BAD1F}">
      <dgm:prSet/>
      <dgm:spPr/>
      <dgm:t>
        <a:bodyPr/>
        <a:lstStyle/>
        <a:p>
          <a:endParaRPr lang="en-US"/>
        </a:p>
      </dgm:t>
    </dgm:pt>
    <dgm:pt modelId="{C3A717C4-F342-455F-A627-529CDB634B85}">
      <dgm:prSet/>
      <dgm:spPr/>
      <dgm:t>
        <a:bodyPr/>
        <a:lstStyle/>
        <a:p>
          <a:r>
            <a:rPr lang="en-US"/>
            <a:t>Faculty and Pedagogy</a:t>
          </a:r>
        </a:p>
      </dgm:t>
    </dgm:pt>
    <dgm:pt modelId="{A3EB44B7-E68B-4E00-B596-44A1B6DE963C}" type="parTrans" cxnId="{1643C11F-C151-4B93-BA5D-5DD1D1E9B777}">
      <dgm:prSet/>
      <dgm:spPr/>
      <dgm:t>
        <a:bodyPr/>
        <a:lstStyle/>
        <a:p>
          <a:endParaRPr lang="en-US"/>
        </a:p>
      </dgm:t>
    </dgm:pt>
    <dgm:pt modelId="{A9FF21C7-56CA-4D8E-A88B-D9A254B7AE69}" type="sibTrans" cxnId="{1643C11F-C151-4B93-BA5D-5DD1D1E9B777}">
      <dgm:prSet/>
      <dgm:spPr/>
      <dgm:t>
        <a:bodyPr/>
        <a:lstStyle/>
        <a:p>
          <a:endParaRPr lang="en-US"/>
        </a:p>
      </dgm:t>
    </dgm:pt>
    <dgm:pt modelId="{504D3816-6C0B-4240-83DB-7E09A307A06C}">
      <dgm:prSet/>
      <dgm:spPr/>
      <dgm:t>
        <a:bodyPr/>
        <a:lstStyle/>
        <a:p>
          <a:r>
            <a:rPr lang="en-US"/>
            <a:t>The Co-Curriculum and Student Support</a:t>
          </a:r>
        </a:p>
      </dgm:t>
    </dgm:pt>
    <dgm:pt modelId="{6EECA8CE-A987-46E5-8D81-99E468FDEC52}" type="parTrans" cxnId="{C55245ED-5736-4D6F-B5A8-C048B35D83A0}">
      <dgm:prSet/>
      <dgm:spPr/>
      <dgm:t>
        <a:bodyPr/>
        <a:lstStyle/>
        <a:p>
          <a:endParaRPr lang="en-US"/>
        </a:p>
      </dgm:t>
    </dgm:pt>
    <dgm:pt modelId="{994F9BCD-A39A-40B1-93CB-DC76936F6FB6}" type="sibTrans" cxnId="{C55245ED-5736-4D6F-B5A8-C048B35D83A0}">
      <dgm:prSet/>
      <dgm:spPr/>
      <dgm:t>
        <a:bodyPr/>
        <a:lstStyle/>
        <a:p>
          <a:endParaRPr lang="en-US"/>
        </a:p>
      </dgm:t>
    </dgm:pt>
    <dgm:pt modelId="{E9FD0749-DE6B-4613-8E89-C20B5D6F0301}">
      <dgm:prSet/>
      <dgm:spPr/>
      <dgm:t>
        <a:bodyPr/>
        <a:lstStyle/>
        <a:p>
          <a:r>
            <a:rPr lang="en-US" b="1" dirty="0"/>
            <a:t>Discussion</a:t>
          </a:r>
        </a:p>
      </dgm:t>
    </dgm:pt>
    <dgm:pt modelId="{866C8EB4-AAFD-49AC-A6E4-E29678D70B67}" type="parTrans" cxnId="{DF933F28-F53C-4774-8EBE-DCEE220ECB05}">
      <dgm:prSet/>
      <dgm:spPr/>
      <dgm:t>
        <a:bodyPr/>
        <a:lstStyle/>
        <a:p>
          <a:endParaRPr lang="en-US"/>
        </a:p>
      </dgm:t>
    </dgm:pt>
    <dgm:pt modelId="{2F6536C8-F87A-4430-854A-7097E6F1F9C7}" type="sibTrans" cxnId="{DF933F28-F53C-4774-8EBE-DCEE220ECB05}">
      <dgm:prSet/>
      <dgm:spPr/>
      <dgm:t>
        <a:bodyPr/>
        <a:lstStyle/>
        <a:p>
          <a:endParaRPr lang="en-US"/>
        </a:p>
      </dgm:t>
    </dgm:pt>
    <dgm:pt modelId="{F0E2A4AA-9DE2-4AA7-A49E-F636CB54995A}" type="pres">
      <dgm:prSet presAssocID="{BA26CB58-F948-442E-9AE1-7548F2E1E326}" presName="linear" presStyleCnt="0">
        <dgm:presLayoutVars>
          <dgm:dir/>
          <dgm:animLvl val="lvl"/>
          <dgm:resizeHandles val="exact"/>
        </dgm:presLayoutVars>
      </dgm:prSet>
      <dgm:spPr/>
    </dgm:pt>
    <dgm:pt modelId="{7D6BB715-BB98-400E-9D73-01EF15821480}" type="pres">
      <dgm:prSet presAssocID="{041CE22A-47DC-4EEA-9FB0-DA5473B0C717}" presName="parentLin" presStyleCnt="0"/>
      <dgm:spPr/>
    </dgm:pt>
    <dgm:pt modelId="{F2532B8E-03E3-4CDE-88E8-64E0C27138B0}" type="pres">
      <dgm:prSet presAssocID="{041CE22A-47DC-4EEA-9FB0-DA5473B0C717}" presName="parentLeftMargin" presStyleLbl="node1" presStyleIdx="0" presStyleCnt="6"/>
      <dgm:spPr/>
    </dgm:pt>
    <dgm:pt modelId="{092F13DB-9698-432D-9B70-A786C41327E7}" type="pres">
      <dgm:prSet presAssocID="{041CE22A-47DC-4EEA-9FB0-DA5473B0C717}" presName="parentText" presStyleLbl="node1" presStyleIdx="0" presStyleCnt="6">
        <dgm:presLayoutVars>
          <dgm:chMax val="0"/>
          <dgm:bulletEnabled val="1"/>
        </dgm:presLayoutVars>
      </dgm:prSet>
      <dgm:spPr/>
    </dgm:pt>
    <dgm:pt modelId="{81D0FD26-1C1E-4250-BFF8-D95F704D6A28}" type="pres">
      <dgm:prSet presAssocID="{041CE22A-47DC-4EEA-9FB0-DA5473B0C717}" presName="negativeSpace" presStyleCnt="0"/>
      <dgm:spPr/>
    </dgm:pt>
    <dgm:pt modelId="{F94F7B6D-63B6-405C-8D36-6D288213DF37}" type="pres">
      <dgm:prSet presAssocID="{041CE22A-47DC-4EEA-9FB0-DA5473B0C717}" presName="childText" presStyleLbl="conFgAcc1" presStyleIdx="0" presStyleCnt="6">
        <dgm:presLayoutVars>
          <dgm:bulletEnabled val="1"/>
        </dgm:presLayoutVars>
      </dgm:prSet>
      <dgm:spPr/>
    </dgm:pt>
    <dgm:pt modelId="{483B6575-C928-4788-BE08-D9924306C4FD}" type="pres">
      <dgm:prSet presAssocID="{12EDC977-F7D8-4AF9-96AD-22AA202144BF}" presName="spaceBetweenRectangles" presStyleCnt="0"/>
      <dgm:spPr/>
    </dgm:pt>
    <dgm:pt modelId="{609D8528-7934-4703-9059-45977149E077}" type="pres">
      <dgm:prSet presAssocID="{171E4951-E18D-40AD-BCC0-626BD6D94107}" presName="parentLin" presStyleCnt="0"/>
      <dgm:spPr/>
    </dgm:pt>
    <dgm:pt modelId="{B993028D-CCB2-4E84-B77A-C7835CD17335}" type="pres">
      <dgm:prSet presAssocID="{171E4951-E18D-40AD-BCC0-626BD6D94107}" presName="parentLeftMargin" presStyleLbl="node1" presStyleIdx="0" presStyleCnt="6"/>
      <dgm:spPr/>
    </dgm:pt>
    <dgm:pt modelId="{982C981E-4066-474A-9423-A1A20E8DD706}" type="pres">
      <dgm:prSet presAssocID="{171E4951-E18D-40AD-BCC0-626BD6D94107}" presName="parentText" presStyleLbl="node1" presStyleIdx="1" presStyleCnt="6">
        <dgm:presLayoutVars>
          <dgm:chMax val="0"/>
          <dgm:bulletEnabled val="1"/>
        </dgm:presLayoutVars>
      </dgm:prSet>
      <dgm:spPr/>
    </dgm:pt>
    <dgm:pt modelId="{ACA31195-A0EC-46A5-A738-DDA34A227A55}" type="pres">
      <dgm:prSet presAssocID="{171E4951-E18D-40AD-BCC0-626BD6D94107}" presName="negativeSpace" presStyleCnt="0"/>
      <dgm:spPr/>
    </dgm:pt>
    <dgm:pt modelId="{474E47C8-D68A-4308-8767-6542CFD66B51}" type="pres">
      <dgm:prSet presAssocID="{171E4951-E18D-40AD-BCC0-626BD6D94107}" presName="childText" presStyleLbl="conFgAcc1" presStyleIdx="1" presStyleCnt="6">
        <dgm:presLayoutVars>
          <dgm:bulletEnabled val="1"/>
        </dgm:presLayoutVars>
      </dgm:prSet>
      <dgm:spPr/>
    </dgm:pt>
    <dgm:pt modelId="{CC094E0B-5A07-4640-ADC3-2D2208231FD7}" type="pres">
      <dgm:prSet presAssocID="{AFE2F28E-31CC-4A60-BB6C-766591CB0FD5}" presName="spaceBetweenRectangles" presStyleCnt="0"/>
      <dgm:spPr/>
    </dgm:pt>
    <dgm:pt modelId="{798DB122-3A41-4FC7-A4BD-B197762B21FA}" type="pres">
      <dgm:prSet presAssocID="{CF8B1676-2D77-435F-BDBE-BF44107AE433}" presName="parentLin" presStyleCnt="0"/>
      <dgm:spPr/>
    </dgm:pt>
    <dgm:pt modelId="{FD850863-6FCD-42DE-BB33-7C945998AD1B}" type="pres">
      <dgm:prSet presAssocID="{CF8B1676-2D77-435F-BDBE-BF44107AE433}" presName="parentLeftMargin" presStyleLbl="node1" presStyleIdx="1" presStyleCnt="6"/>
      <dgm:spPr/>
    </dgm:pt>
    <dgm:pt modelId="{432741C3-B316-4DEF-A601-D859CDC22149}" type="pres">
      <dgm:prSet presAssocID="{CF8B1676-2D77-435F-BDBE-BF44107AE433}" presName="parentText" presStyleLbl="node1" presStyleIdx="2" presStyleCnt="6">
        <dgm:presLayoutVars>
          <dgm:chMax val="0"/>
          <dgm:bulletEnabled val="1"/>
        </dgm:presLayoutVars>
      </dgm:prSet>
      <dgm:spPr/>
    </dgm:pt>
    <dgm:pt modelId="{E21A8719-3A47-4545-9FF6-370E58CB6F12}" type="pres">
      <dgm:prSet presAssocID="{CF8B1676-2D77-435F-BDBE-BF44107AE433}" presName="negativeSpace" presStyleCnt="0"/>
      <dgm:spPr/>
    </dgm:pt>
    <dgm:pt modelId="{00C28D1F-D148-4B97-A87E-57C017598980}" type="pres">
      <dgm:prSet presAssocID="{CF8B1676-2D77-435F-BDBE-BF44107AE433}" presName="childText" presStyleLbl="conFgAcc1" presStyleIdx="2" presStyleCnt="6">
        <dgm:presLayoutVars>
          <dgm:bulletEnabled val="1"/>
        </dgm:presLayoutVars>
      </dgm:prSet>
      <dgm:spPr/>
    </dgm:pt>
    <dgm:pt modelId="{0EDFF304-B32C-4CFA-A512-2741448F8865}" type="pres">
      <dgm:prSet presAssocID="{02615F4F-96FE-4082-9A1A-F0DA8FEE81B1}" presName="spaceBetweenRectangles" presStyleCnt="0"/>
      <dgm:spPr/>
    </dgm:pt>
    <dgm:pt modelId="{3C78D6A1-C2F1-4D55-A833-5ADB906FF5FE}" type="pres">
      <dgm:prSet presAssocID="{3C3D0123-15F9-43EB-AE4C-F68A1D905919}" presName="parentLin" presStyleCnt="0"/>
      <dgm:spPr/>
    </dgm:pt>
    <dgm:pt modelId="{89437CC0-7157-4757-9EA4-C33E9244D48B}" type="pres">
      <dgm:prSet presAssocID="{3C3D0123-15F9-43EB-AE4C-F68A1D905919}" presName="parentLeftMargin" presStyleLbl="node1" presStyleIdx="2" presStyleCnt="6"/>
      <dgm:spPr/>
    </dgm:pt>
    <dgm:pt modelId="{D50B3A14-3ED7-4E0D-9F21-F8A132722660}" type="pres">
      <dgm:prSet presAssocID="{3C3D0123-15F9-43EB-AE4C-F68A1D905919}" presName="parentText" presStyleLbl="node1" presStyleIdx="3" presStyleCnt="6">
        <dgm:presLayoutVars>
          <dgm:chMax val="0"/>
          <dgm:bulletEnabled val="1"/>
        </dgm:presLayoutVars>
      </dgm:prSet>
      <dgm:spPr/>
    </dgm:pt>
    <dgm:pt modelId="{1904E7CA-4386-4688-A973-F34F14F42711}" type="pres">
      <dgm:prSet presAssocID="{3C3D0123-15F9-43EB-AE4C-F68A1D905919}" presName="negativeSpace" presStyleCnt="0"/>
      <dgm:spPr/>
    </dgm:pt>
    <dgm:pt modelId="{769F4ADA-576C-40C4-95EF-ED3ABCF48373}" type="pres">
      <dgm:prSet presAssocID="{3C3D0123-15F9-43EB-AE4C-F68A1D905919}" presName="childText" presStyleLbl="conFgAcc1" presStyleIdx="3" presStyleCnt="6">
        <dgm:presLayoutVars>
          <dgm:bulletEnabled val="1"/>
        </dgm:presLayoutVars>
      </dgm:prSet>
      <dgm:spPr/>
    </dgm:pt>
    <dgm:pt modelId="{A7A6441E-1958-49B4-AB9D-DF7DEE8A037C}" type="pres">
      <dgm:prSet presAssocID="{B9FFF457-5875-4048-98D3-C9E10A9C2CC5}" presName="spaceBetweenRectangles" presStyleCnt="0"/>
      <dgm:spPr/>
    </dgm:pt>
    <dgm:pt modelId="{EFC8A430-86A2-48A3-A1F6-2D9171AD3111}" type="pres">
      <dgm:prSet presAssocID="{FE12CE52-8F6C-402B-BD64-025FA35B6EB6}" presName="parentLin" presStyleCnt="0"/>
      <dgm:spPr/>
    </dgm:pt>
    <dgm:pt modelId="{28801FE5-1FDF-4EB6-8143-4F0646584BD9}" type="pres">
      <dgm:prSet presAssocID="{FE12CE52-8F6C-402B-BD64-025FA35B6EB6}" presName="parentLeftMargin" presStyleLbl="node1" presStyleIdx="3" presStyleCnt="6"/>
      <dgm:spPr/>
    </dgm:pt>
    <dgm:pt modelId="{F4FC86C5-B7FC-4CFC-A850-53172FE66313}" type="pres">
      <dgm:prSet presAssocID="{FE12CE52-8F6C-402B-BD64-025FA35B6EB6}" presName="parentText" presStyleLbl="node1" presStyleIdx="4" presStyleCnt="6">
        <dgm:presLayoutVars>
          <dgm:chMax val="0"/>
          <dgm:bulletEnabled val="1"/>
        </dgm:presLayoutVars>
      </dgm:prSet>
      <dgm:spPr/>
    </dgm:pt>
    <dgm:pt modelId="{C6DD348C-A64C-43E3-8BAA-A7CD87E46E96}" type="pres">
      <dgm:prSet presAssocID="{FE12CE52-8F6C-402B-BD64-025FA35B6EB6}" presName="negativeSpace" presStyleCnt="0"/>
      <dgm:spPr/>
    </dgm:pt>
    <dgm:pt modelId="{6D9C68CE-7A9D-4323-9009-6416481783B5}" type="pres">
      <dgm:prSet presAssocID="{FE12CE52-8F6C-402B-BD64-025FA35B6EB6}" presName="childText" presStyleLbl="conFgAcc1" presStyleIdx="4" presStyleCnt="6">
        <dgm:presLayoutVars>
          <dgm:bulletEnabled val="1"/>
        </dgm:presLayoutVars>
      </dgm:prSet>
      <dgm:spPr/>
    </dgm:pt>
    <dgm:pt modelId="{C1BAD1AA-8573-4BB2-85F6-4B9939C6E1FA}" type="pres">
      <dgm:prSet presAssocID="{586FD4C3-1D84-4F13-B9FF-6513FB541564}" presName="spaceBetweenRectangles" presStyleCnt="0"/>
      <dgm:spPr/>
    </dgm:pt>
    <dgm:pt modelId="{17288C9D-00DE-440F-AB3D-8A7921BDA497}" type="pres">
      <dgm:prSet presAssocID="{E9FD0749-DE6B-4613-8E89-C20B5D6F0301}" presName="parentLin" presStyleCnt="0"/>
      <dgm:spPr/>
    </dgm:pt>
    <dgm:pt modelId="{83B6F6CF-FDC9-4471-B8EC-4D44A3AD7B84}" type="pres">
      <dgm:prSet presAssocID="{E9FD0749-DE6B-4613-8E89-C20B5D6F0301}" presName="parentLeftMargin" presStyleLbl="node1" presStyleIdx="4" presStyleCnt="6"/>
      <dgm:spPr/>
    </dgm:pt>
    <dgm:pt modelId="{B0969D61-8880-4D9F-B839-AE60865B0874}" type="pres">
      <dgm:prSet presAssocID="{E9FD0749-DE6B-4613-8E89-C20B5D6F0301}" presName="parentText" presStyleLbl="node1" presStyleIdx="5" presStyleCnt="6">
        <dgm:presLayoutVars>
          <dgm:chMax val="0"/>
          <dgm:bulletEnabled val="1"/>
        </dgm:presLayoutVars>
      </dgm:prSet>
      <dgm:spPr/>
    </dgm:pt>
    <dgm:pt modelId="{2711751D-F534-4DDF-AE7D-FE1CDC8454A3}" type="pres">
      <dgm:prSet presAssocID="{E9FD0749-DE6B-4613-8E89-C20B5D6F0301}" presName="negativeSpace" presStyleCnt="0"/>
      <dgm:spPr/>
    </dgm:pt>
    <dgm:pt modelId="{2A610265-6BC4-4C44-ADFA-CF7FB81DAA46}" type="pres">
      <dgm:prSet presAssocID="{E9FD0749-DE6B-4613-8E89-C20B5D6F0301}" presName="childText" presStyleLbl="conFgAcc1" presStyleIdx="5" presStyleCnt="6">
        <dgm:presLayoutVars>
          <dgm:bulletEnabled val="1"/>
        </dgm:presLayoutVars>
      </dgm:prSet>
      <dgm:spPr/>
    </dgm:pt>
  </dgm:ptLst>
  <dgm:cxnLst>
    <dgm:cxn modelId="{E4876E17-14E7-4B2C-8EFE-ADEA6A107D43}" type="presOf" srcId="{E9FD0749-DE6B-4613-8E89-C20B5D6F0301}" destId="{B0969D61-8880-4D9F-B839-AE60865B0874}" srcOrd="1" destOrd="0" presId="urn:microsoft.com/office/officeart/2005/8/layout/list1"/>
    <dgm:cxn modelId="{7C5EA618-323B-4778-9E9A-EA4688C9EA69}" type="presOf" srcId="{CF8B1676-2D77-435F-BDBE-BF44107AE433}" destId="{FD850863-6FCD-42DE-BB33-7C945998AD1B}" srcOrd="0" destOrd="0" presId="urn:microsoft.com/office/officeart/2005/8/layout/list1"/>
    <dgm:cxn modelId="{1643C11F-C151-4B93-BA5D-5DD1D1E9B777}" srcId="{FE12CE52-8F6C-402B-BD64-025FA35B6EB6}" destId="{C3A717C4-F342-455F-A627-529CDB634B85}" srcOrd="2" destOrd="0" parTransId="{A3EB44B7-E68B-4E00-B596-44A1B6DE963C}" sibTransId="{A9FF21C7-56CA-4D8E-A88B-D9A254B7AE69}"/>
    <dgm:cxn modelId="{DF933F28-F53C-4774-8EBE-DCEE220ECB05}" srcId="{BA26CB58-F948-442E-9AE1-7548F2E1E326}" destId="{E9FD0749-DE6B-4613-8E89-C20B5D6F0301}" srcOrd="5" destOrd="0" parTransId="{866C8EB4-AAFD-49AC-A6E4-E29678D70B67}" sibTransId="{2F6536C8-F87A-4430-854A-7097E6F1F9C7}"/>
    <dgm:cxn modelId="{3E40162B-4BE4-4F58-8F16-5FA7F27EE313}" srcId="{BA26CB58-F948-442E-9AE1-7548F2E1E326}" destId="{171E4951-E18D-40AD-BCC0-626BD6D94107}" srcOrd="1" destOrd="0" parTransId="{13CBCF07-4D0F-4FC1-BC11-5757B1D2D304}" sibTransId="{AFE2F28E-31CC-4A60-BB6C-766591CB0FD5}"/>
    <dgm:cxn modelId="{09089E3A-EA6C-4534-90D9-A4A26FE0C711}" type="presOf" srcId="{BA26CB58-F948-442E-9AE1-7548F2E1E326}" destId="{F0E2A4AA-9DE2-4AA7-A49E-F636CB54995A}" srcOrd="0" destOrd="0" presId="urn:microsoft.com/office/officeart/2005/8/layout/list1"/>
    <dgm:cxn modelId="{9E93E44F-BC4C-4C0A-BF71-80BD639BAD1F}" srcId="{FE12CE52-8F6C-402B-BD64-025FA35B6EB6}" destId="{E7240B13-8F58-41BE-B296-5DB8B299A8AC}" srcOrd="1" destOrd="0" parTransId="{04EC9A37-9ABE-4B25-B211-8D8B37BED483}" sibTransId="{001349A0-3DDE-469A-BCEE-A88F660D6134}"/>
    <dgm:cxn modelId="{18FBF973-C0B4-4DD4-A5A0-7E2D04C71E18}" type="presOf" srcId="{E7240B13-8F58-41BE-B296-5DB8B299A8AC}" destId="{6D9C68CE-7A9D-4323-9009-6416481783B5}" srcOrd="0" destOrd="1" presId="urn:microsoft.com/office/officeart/2005/8/layout/list1"/>
    <dgm:cxn modelId="{69D61557-40F3-43A8-990B-7E0A0840592A}" srcId="{BA26CB58-F948-442E-9AE1-7548F2E1E326}" destId="{041CE22A-47DC-4EEA-9FB0-DA5473B0C717}" srcOrd="0" destOrd="0" parTransId="{0E7EAC31-32E8-49A6-A318-845022083966}" sibTransId="{12EDC977-F7D8-4AF9-96AD-22AA202144BF}"/>
    <dgm:cxn modelId="{37127A7F-7BFD-4024-9A82-42F362E392BF}" type="presOf" srcId="{041CE22A-47DC-4EEA-9FB0-DA5473B0C717}" destId="{092F13DB-9698-432D-9B70-A786C41327E7}" srcOrd="1" destOrd="0" presId="urn:microsoft.com/office/officeart/2005/8/layout/list1"/>
    <dgm:cxn modelId="{BA00B087-48DF-4994-AE01-1140E752E503}" type="presOf" srcId="{041CE22A-47DC-4EEA-9FB0-DA5473B0C717}" destId="{F2532B8E-03E3-4CDE-88E8-64E0C27138B0}" srcOrd="0" destOrd="0" presId="urn:microsoft.com/office/officeart/2005/8/layout/list1"/>
    <dgm:cxn modelId="{2C92688F-0291-41C7-ADDD-A10086B0748E}" srcId="{BA26CB58-F948-442E-9AE1-7548F2E1E326}" destId="{CF8B1676-2D77-435F-BDBE-BF44107AE433}" srcOrd="2" destOrd="0" parTransId="{05D12D7E-8881-4CBD-9EC4-1029FF99A327}" sibTransId="{02615F4F-96FE-4082-9A1A-F0DA8FEE81B1}"/>
    <dgm:cxn modelId="{EDE69CAB-B189-478C-B445-0BE879B539CE}" srcId="{BA26CB58-F948-442E-9AE1-7548F2E1E326}" destId="{FE12CE52-8F6C-402B-BD64-025FA35B6EB6}" srcOrd="4" destOrd="0" parTransId="{41A573E6-A962-47CE-84EE-04F4C21FECC0}" sibTransId="{586FD4C3-1D84-4F13-B9FF-6513FB541564}"/>
    <dgm:cxn modelId="{4EB39EAF-9AE7-4338-BF45-528C079781F5}" type="presOf" srcId="{504D3816-6C0B-4240-83DB-7E09A307A06C}" destId="{6D9C68CE-7A9D-4323-9009-6416481783B5}" srcOrd="0" destOrd="3" presId="urn:microsoft.com/office/officeart/2005/8/layout/list1"/>
    <dgm:cxn modelId="{2F8A9DB2-AA83-413B-8FD3-AC367916AC0B}" type="presOf" srcId="{CF8B1676-2D77-435F-BDBE-BF44107AE433}" destId="{432741C3-B316-4DEF-A601-D859CDC22149}" srcOrd="1" destOrd="0" presId="urn:microsoft.com/office/officeart/2005/8/layout/list1"/>
    <dgm:cxn modelId="{21EF0BBA-2AC3-4978-87C3-35C32A99233C}" type="presOf" srcId="{E28A5481-9439-448D-8581-444431A89AA6}" destId="{6D9C68CE-7A9D-4323-9009-6416481783B5}" srcOrd="0" destOrd="0" presId="urn:microsoft.com/office/officeart/2005/8/layout/list1"/>
    <dgm:cxn modelId="{0F5E52BC-1915-425D-A864-B1279AC4927E}" type="presOf" srcId="{FE12CE52-8F6C-402B-BD64-025FA35B6EB6}" destId="{28801FE5-1FDF-4EB6-8143-4F0646584BD9}" srcOrd="0" destOrd="0" presId="urn:microsoft.com/office/officeart/2005/8/layout/list1"/>
    <dgm:cxn modelId="{5919EDCA-0AFD-4C08-9476-25507F4CB48E}" type="presOf" srcId="{3C3D0123-15F9-43EB-AE4C-F68A1D905919}" destId="{D50B3A14-3ED7-4E0D-9F21-F8A132722660}" srcOrd="1" destOrd="0" presId="urn:microsoft.com/office/officeart/2005/8/layout/list1"/>
    <dgm:cxn modelId="{821881CF-882F-4EF3-89A9-BFB275858C85}" type="presOf" srcId="{171E4951-E18D-40AD-BCC0-626BD6D94107}" destId="{982C981E-4066-474A-9423-A1A20E8DD706}" srcOrd="1" destOrd="0" presId="urn:microsoft.com/office/officeart/2005/8/layout/list1"/>
    <dgm:cxn modelId="{2362E8D1-F4A6-4B1B-840B-F299F28272A6}" srcId="{BA26CB58-F948-442E-9AE1-7548F2E1E326}" destId="{3C3D0123-15F9-43EB-AE4C-F68A1D905919}" srcOrd="3" destOrd="0" parTransId="{3AC5DB9A-5EE2-40AD-89E2-33689D9121D0}" sibTransId="{B9FFF457-5875-4048-98D3-C9E10A9C2CC5}"/>
    <dgm:cxn modelId="{1A27F8D5-EBC5-4B82-B627-4AADEE8D4E98}" type="presOf" srcId="{FE12CE52-8F6C-402B-BD64-025FA35B6EB6}" destId="{F4FC86C5-B7FC-4CFC-A850-53172FE66313}" srcOrd="1" destOrd="0" presId="urn:microsoft.com/office/officeart/2005/8/layout/list1"/>
    <dgm:cxn modelId="{97316DE1-BB4C-4BD8-9EF2-BB6BA63AD853}" srcId="{FE12CE52-8F6C-402B-BD64-025FA35B6EB6}" destId="{E28A5481-9439-448D-8581-444431A89AA6}" srcOrd="0" destOrd="0" parTransId="{FE59B614-A342-4021-AD78-CB232D0DD19A}" sibTransId="{5286EE2E-626A-4C30-94A9-A6BE981498ED}"/>
    <dgm:cxn modelId="{0D38FBE1-AA88-4F43-8516-70059681F4E0}" type="presOf" srcId="{C3A717C4-F342-455F-A627-529CDB634B85}" destId="{6D9C68CE-7A9D-4323-9009-6416481783B5}" srcOrd="0" destOrd="2" presId="urn:microsoft.com/office/officeart/2005/8/layout/list1"/>
    <dgm:cxn modelId="{161382E3-EB21-4238-9B4B-AB5CD637C28C}" type="presOf" srcId="{3C3D0123-15F9-43EB-AE4C-F68A1D905919}" destId="{89437CC0-7157-4757-9EA4-C33E9244D48B}" srcOrd="0" destOrd="0" presId="urn:microsoft.com/office/officeart/2005/8/layout/list1"/>
    <dgm:cxn modelId="{C55245ED-5736-4D6F-B5A8-C048B35D83A0}" srcId="{FE12CE52-8F6C-402B-BD64-025FA35B6EB6}" destId="{504D3816-6C0B-4240-83DB-7E09A307A06C}" srcOrd="3" destOrd="0" parTransId="{6EECA8CE-A987-46E5-8D81-99E468FDEC52}" sibTransId="{994F9BCD-A39A-40B1-93CB-DC76936F6FB6}"/>
    <dgm:cxn modelId="{2CCB4BEF-1550-4977-BC02-D9F976E54DF4}" type="presOf" srcId="{171E4951-E18D-40AD-BCC0-626BD6D94107}" destId="{B993028D-CCB2-4E84-B77A-C7835CD17335}" srcOrd="0" destOrd="0" presId="urn:microsoft.com/office/officeart/2005/8/layout/list1"/>
    <dgm:cxn modelId="{A20892FA-56B9-40A9-B55C-679CDA850B1E}" type="presOf" srcId="{E9FD0749-DE6B-4613-8E89-C20B5D6F0301}" destId="{83B6F6CF-FDC9-4471-B8EC-4D44A3AD7B84}" srcOrd="0" destOrd="0" presId="urn:microsoft.com/office/officeart/2005/8/layout/list1"/>
    <dgm:cxn modelId="{864CF5F0-7FEA-4F35-AB0E-C6DB1CCB1660}" type="presParOf" srcId="{F0E2A4AA-9DE2-4AA7-A49E-F636CB54995A}" destId="{7D6BB715-BB98-400E-9D73-01EF15821480}" srcOrd="0" destOrd="0" presId="urn:microsoft.com/office/officeart/2005/8/layout/list1"/>
    <dgm:cxn modelId="{82F1AF40-D5F9-40A3-B7F7-14C3371E0773}" type="presParOf" srcId="{7D6BB715-BB98-400E-9D73-01EF15821480}" destId="{F2532B8E-03E3-4CDE-88E8-64E0C27138B0}" srcOrd="0" destOrd="0" presId="urn:microsoft.com/office/officeart/2005/8/layout/list1"/>
    <dgm:cxn modelId="{33F5942A-5A3D-487D-B53E-EFAF16C28132}" type="presParOf" srcId="{7D6BB715-BB98-400E-9D73-01EF15821480}" destId="{092F13DB-9698-432D-9B70-A786C41327E7}" srcOrd="1" destOrd="0" presId="urn:microsoft.com/office/officeart/2005/8/layout/list1"/>
    <dgm:cxn modelId="{238C6E92-A55F-484C-B27D-0A2F8F305475}" type="presParOf" srcId="{F0E2A4AA-9DE2-4AA7-A49E-F636CB54995A}" destId="{81D0FD26-1C1E-4250-BFF8-D95F704D6A28}" srcOrd="1" destOrd="0" presId="urn:microsoft.com/office/officeart/2005/8/layout/list1"/>
    <dgm:cxn modelId="{4FCC3033-6D04-43A3-BC9E-452D46B4D741}" type="presParOf" srcId="{F0E2A4AA-9DE2-4AA7-A49E-F636CB54995A}" destId="{F94F7B6D-63B6-405C-8D36-6D288213DF37}" srcOrd="2" destOrd="0" presId="urn:microsoft.com/office/officeart/2005/8/layout/list1"/>
    <dgm:cxn modelId="{D8593362-8918-48AF-AD21-3F81DE04B38A}" type="presParOf" srcId="{F0E2A4AA-9DE2-4AA7-A49E-F636CB54995A}" destId="{483B6575-C928-4788-BE08-D9924306C4FD}" srcOrd="3" destOrd="0" presId="urn:microsoft.com/office/officeart/2005/8/layout/list1"/>
    <dgm:cxn modelId="{6A0481E1-5EE6-451D-9EB6-DC6C3412994E}" type="presParOf" srcId="{F0E2A4AA-9DE2-4AA7-A49E-F636CB54995A}" destId="{609D8528-7934-4703-9059-45977149E077}" srcOrd="4" destOrd="0" presId="urn:microsoft.com/office/officeart/2005/8/layout/list1"/>
    <dgm:cxn modelId="{079069E2-ED71-484C-BEE4-000B934C9059}" type="presParOf" srcId="{609D8528-7934-4703-9059-45977149E077}" destId="{B993028D-CCB2-4E84-B77A-C7835CD17335}" srcOrd="0" destOrd="0" presId="urn:microsoft.com/office/officeart/2005/8/layout/list1"/>
    <dgm:cxn modelId="{821E8D07-82B3-432D-A35C-FA828F3AAB57}" type="presParOf" srcId="{609D8528-7934-4703-9059-45977149E077}" destId="{982C981E-4066-474A-9423-A1A20E8DD706}" srcOrd="1" destOrd="0" presId="urn:microsoft.com/office/officeart/2005/8/layout/list1"/>
    <dgm:cxn modelId="{751B6E82-7C9E-4CD8-A0BD-D4FDC158B172}" type="presParOf" srcId="{F0E2A4AA-9DE2-4AA7-A49E-F636CB54995A}" destId="{ACA31195-A0EC-46A5-A738-DDA34A227A55}" srcOrd="5" destOrd="0" presId="urn:microsoft.com/office/officeart/2005/8/layout/list1"/>
    <dgm:cxn modelId="{60150693-DCFC-4C4A-A666-290B0A3F2659}" type="presParOf" srcId="{F0E2A4AA-9DE2-4AA7-A49E-F636CB54995A}" destId="{474E47C8-D68A-4308-8767-6542CFD66B51}" srcOrd="6" destOrd="0" presId="urn:microsoft.com/office/officeart/2005/8/layout/list1"/>
    <dgm:cxn modelId="{5C70BA37-D3F7-4C25-B2A1-62BFD205FD40}" type="presParOf" srcId="{F0E2A4AA-9DE2-4AA7-A49E-F636CB54995A}" destId="{CC094E0B-5A07-4640-ADC3-2D2208231FD7}" srcOrd="7" destOrd="0" presId="urn:microsoft.com/office/officeart/2005/8/layout/list1"/>
    <dgm:cxn modelId="{9092E087-83F9-476A-B33F-230629F60020}" type="presParOf" srcId="{F0E2A4AA-9DE2-4AA7-A49E-F636CB54995A}" destId="{798DB122-3A41-4FC7-A4BD-B197762B21FA}" srcOrd="8" destOrd="0" presId="urn:microsoft.com/office/officeart/2005/8/layout/list1"/>
    <dgm:cxn modelId="{A4E6A9FB-7321-48D7-A8EB-838456CA49A2}" type="presParOf" srcId="{798DB122-3A41-4FC7-A4BD-B197762B21FA}" destId="{FD850863-6FCD-42DE-BB33-7C945998AD1B}" srcOrd="0" destOrd="0" presId="urn:microsoft.com/office/officeart/2005/8/layout/list1"/>
    <dgm:cxn modelId="{88E60EAB-1D15-445C-B88A-4E4CFB8C03DF}" type="presParOf" srcId="{798DB122-3A41-4FC7-A4BD-B197762B21FA}" destId="{432741C3-B316-4DEF-A601-D859CDC22149}" srcOrd="1" destOrd="0" presId="urn:microsoft.com/office/officeart/2005/8/layout/list1"/>
    <dgm:cxn modelId="{5ED09C8C-CB0F-4E2B-AFC3-FDF5993E7818}" type="presParOf" srcId="{F0E2A4AA-9DE2-4AA7-A49E-F636CB54995A}" destId="{E21A8719-3A47-4545-9FF6-370E58CB6F12}" srcOrd="9" destOrd="0" presId="urn:microsoft.com/office/officeart/2005/8/layout/list1"/>
    <dgm:cxn modelId="{8E382D05-F78D-47B8-957A-9FB7A152D15A}" type="presParOf" srcId="{F0E2A4AA-9DE2-4AA7-A49E-F636CB54995A}" destId="{00C28D1F-D148-4B97-A87E-57C017598980}" srcOrd="10" destOrd="0" presId="urn:microsoft.com/office/officeart/2005/8/layout/list1"/>
    <dgm:cxn modelId="{E4886A9F-7CDB-4EA1-B6DE-61181265351D}" type="presParOf" srcId="{F0E2A4AA-9DE2-4AA7-A49E-F636CB54995A}" destId="{0EDFF304-B32C-4CFA-A512-2741448F8865}" srcOrd="11" destOrd="0" presId="urn:microsoft.com/office/officeart/2005/8/layout/list1"/>
    <dgm:cxn modelId="{C7A919C0-DBE5-4905-9E18-2BA049D89624}" type="presParOf" srcId="{F0E2A4AA-9DE2-4AA7-A49E-F636CB54995A}" destId="{3C78D6A1-C2F1-4D55-A833-5ADB906FF5FE}" srcOrd="12" destOrd="0" presId="urn:microsoft.com/office/officeart/2005/8/layout/list1"/>
    <dgm:cxn modelId="{8EA4F9D8-5DA1-4A1D-8410-0806F5F7E974}" type="presParOf" srcId="{3C78D6A1-C2F1-4D55-A833-5ADB906FF5FE}" destId="{89437CC0-7157-4757-9EA4-C33E9244D48B}" srcOrd="0" destOrd="0" presId="urn:microsoft.com/office/officeart/2005/8/layout/list1"/>
    <dgm:cxn modelId="{E15076F0-1ADA-43DC-A2E9-66691F01D5D8}" type="presParOf" srcId="{3C78D6A1-C2F1-4D55-A833-5ADB906FF5FE}" destId="{D50B3A14-3ED7-4E0D-9F21-F8A132722660}" srcOrd="1" destOrd="0" presId="urn:microsoft.com/office/officeart/2005/8/layout/list1"/>
    <dgm:cxn modelId="{EF74B4DD-75C9-4ED5-8D56-9EDEB2A18534}" type="presParOf" srcId="{F0E2A4AA-9DE2-4AA7-A49E-F636CB54995A}" destId="{1904E7CA-4386-4688-A973-F34F14F42711}" srcOrd="13" destOrd="0" presId="urn:microsoft.com/office/officeart/2005/8/layout/list1"/>
    <dgm:cxn modelId="{6425213D-4F10-4966-BE4A-BD89EA22FC8B}" type="presParOf" srcId="{F0E2A4AA-9DE2-4AA7-A49E-F636CB54995A}" destId="{769F4ADA-576C-40C4-95EF-ED3ABCF48373}" srcOrd="14" destOrd="0" presId="urn:microsoft.com/office/officeart/2005/8/layout/list1"/>
    <dgm:cxn modelId="{87C3103C-FC17-4DA8-90F6-47EDA80D065E}" type="presParOf" srcId="{F0E2A4AA-9DE2-4AA7-A49E-F636CB54995A}" destId="{A7A6441E-1958-49B4-AB9D-DF7DEE8A037C}" srcOrd="15" destOrd="0" presId="urn:microsoft.com/office/officeart/2005/8/layout/list1"/>
    <dgm:cxn modelId="{3C3B32F9-6520-4166-B5BF-09234ECEE8BC}" type="presParOf" srcId="{F0E2A4AA-9DE2-4AA7-A49E-F636CB54995A}" destId="{EFC8A430-86A2-48A3-A1F6-2D9171AD3111}" srcOrd="16" destOrd="0" presId="urn:microsoft.com/office/officeart/2005/8/layout/list1"/>
    <dgm:cxn modelId="{D1A3CFCA-3B28-4CE6-B03F-1AE8D7D08B52}" type="presParOf" srcId="{EFC8A430-86A2-48A3-A1F6-2D9171AD3111}" destId="{28801FE5-1FDF-4EB6-8143-4F0646584BD9}" srcOrd="0" destOrd="0" presId="urn:microsoft.com/office/officeart/2005/8/layout/list1"/>
    <dgm:cxn modelId="{4532A05E-D4B7-4A1C-A779-5B871F8C3503}" type="presParOf" srcId="{EFC8A430-86A2-48A3-A1F6-2D9171AD3111}" destId="{F4FC86C5-B7FC-4CFC-A850-53172FE66313}" srcOrd="1" destOrd="0" presId="urn:microsoft.com/office/officeart/2005/8/layout/list1"/>
    <dgm:cxn modelId="{AABF0DA5-2461-4A2D-8306-CF12682AD0C8}" type="presParOf" srcId="{F0E2A4AA-9DE2-4AA7-A49E-F636CB54995A}" destId="{C6DD348C-A64C-43E3-8BAA-A7CD87E46E96}" srcOrd="17" destOrd="0" presId="urn:microsoft.com/office/officeart/2005/8/layout/list1"/>
    <dgm:cxn modelId="{2B080C4E-7488-468D-B797-7ACC99583C67}" type="presParOf" srcId="{F0E2A4AA-9DE2-4AA7-A49E-F636CB54995A}" destId="{6D9C68CE-7A9D-4323-9009-6416481783B5}" srcOrd="18" destOrd="0" presId="urn:microsoft.com/office/officeart/2005/8/layout/list1"/>
    <dgm:cxn modelId="{69F2B297-A6DE-4848-8196-BF419F19B50C}" type="presParOf" srcId="{F0E2A4AA-9DE2-4AA7-A49E-F636CB54995A}" destId="{C1BAD1AA-8573-4BB2-85F6-4B9939C6E1FA}" srcOrd="19" destOrd="0" presId="urn:microsoft.com/office/officeart/2005/8/layout/list1"/>
    <dgm:cxn modelId="{CBDF7ACA-052E-4D56-945A-24890C659D5E}" type="presParOf" srcId="{F0E2A4AA-9DE2-4AA7-A49E-F636CB54995A}" destId="{17288C9D-00DE-440F-AB3D-8A7921BDA497}" srcOrd="20" destOrd="0" presId="urn:microsoft.com/office/officeart/2005/8/layout/list1"/>
    <dgm:cxn modelId="{7C3A66E1-B83A-4097-AA3B-0B8A6D7F01A1}" type="presParOf" srcId="{17288C9D-00DE-440F-AB3D-8A7921BDA497}" destId="{83B6F6CF-FDC9-4471-B8EC-4D44A3AD7B84}" srcOrd="0" destOrd="0" presId="urn:microsoft.com/office/officeart/2005/8/layout/list1"/>
    <dgm:cxn modelId="{EF3BACA0-3B40-4D07-B03F-C353BD037F43}" type="presParOf" srcId="{17288C9D-00DE-440F-AB3D-8A7921BDA497}" destId="{B0969D61-8880-4D9F-B839-AE60865B0874}" srcOrd="1" destOrd="0" presId="urn:microsoft.com/office/officeart/2005/8/layout/list1"/>
    <dgm:cxn modelId="{F04B9C5D-3A2C-426B-8F8E-9DB0DAC6EF17}" type="presParOf" srcId="{F0E2A4AA-9DE2-4AA7-A49E-F636CB54995A}" destId="{2711751D-F534-4DDF-AE7D-FE1CDC8454A3}" srcOrd="21" destOrd="0" presId="urn:microsoft.com/office/officeart/2005/8/layout/list1"/>
    <dgm:cxn modelId="{5597ED6F-C975-4EE5-8F04-7A595D502455}" type="presParOf" srcId="{F0E2A4AA-9DE2-4AA7-A49E-F636CB54995A}" destId="{2A610265-6BC4-4C44-ADFA-CF7FB81DAA4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9745B3-FFFB-4DAE-9A52-A6A62C5B344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302D759-D018-4654-B231-405A990A89FA}">
      <dgm:prSet/>
      <dgm:spPr/>
      <dgm:t>
        <a:bodyPr/>
        <a:lstStyle/>
        <a:p>
          <a:r>
            <a:rPr lang="en-US" b="1" dirty="0"/>
            <a:t>Goals</a:t>
          </a:r>
          <a:r>
            <a:rPr lang="en-US" dirty="0"/>
            <a:t>: </a:t>
          </a:r>
        </a:p>
      </dgm:t>
    </dgm:pt>
    <dgm:pt modelId="{528A646B-01EE-4E50-95CE-79652FE4CDD7}" type="parTrans" cxnId="{DB66B3F5-0121-415E-938F-EF154DF2CA10}">
      <dgm:prSet/>
      <dgm:spPr/>
      <dgm:t>
        <a:bodyPr/>
        <a:lstStyle/>
        <a:p>
          <a:endParaRPr lang="en-US"/>
        </a:p>
      </dgm:t>
    </dgm:pt>
    <dgm:pt modelId="{628CC715-C7B0-4DA5-812D-1173C1DDDF42}" type="sibTrans" cxnId="{DB66B3F5-0121-415E-938F-EF154DF2CA10}">
      <dgm:prSet/>
      <dgm:spPr/>
      <dgm:t>
        <a:bodyPr/>
        <a:lstStyle/>
        <a:p>
          <a:endParaRPr lang="en-US"/>
        </a:p>
      </dgm:t>
    </dgm:pt>
    <dgm:pt modelId="{B15C3742-DCE0-4309-8DDA-CD13D0B781ED}">
      <dgm:prSet/>
      <dgm:spPr/>
      <dgm:t>
        <a:bodyPr/>
        <a:lstStyle/>
        <a:p>
          <a:r>
            <a:rPr lang="en-US" b="1" dirty="0"/>
            <a:t>A s</a:t>
          </a:r>
          <a:r>
            <a:rPr lang="en-US" b="1" i="0" dirty="0"/>
            <a:t>ystem-wide Core framework that is student-centered, culturally relevant, and learning outcomes-driven, with racial justice, equity, and recognition of student cultural wealth as foundational principles</a:t>
          </a:r>
          <a:endParaRPr lang="en-US" b="1" dirty="0"/>
        </a:p>
      </dgm:t>
    </dgm:pt>
    <dgm:pt modelId="{C28C1A82-082F-49AF-A7B4-6A71C708A9B9}" type="parTrans" cxnId="{AC597D9B-AF08-4178-B97D-F8DE3BDB541F}">
      <dgm:prSet/>
      <dgm:spPr/>
      <dgm:t>
        <a:bodyPr/>
        <a:lstStyle/>
        <a:p>
          <a:endParaRPr lang="en-US"/>
        </a:p>
      </dgm:t>
    </dgm:pt>
    <dgm:pt modelId="{C2F74A20-A28A-4B03-9289-AD5A062D042F}" type="sibTrans" cxnId="{AC597D9B-AF08-4178-B97D-F8DE3BDB541F}">
      <dgm:prSet/>
      <dgm:spPr/>
      <dgm:t>
        <a:bodyPr/>
        <a:lstStyle/>
        <a:p>
          <a:endParaRPr lang="en-US"/>
        </a:p>
      </dgm:t>
    </dgm:pt>
    <dgm:pt modelId="{2BA256C5-C0C0-4B39-8C59-3DB844900006}">
      <dgm:prSet/>
      <dgm:spPr/>
      <dgm:t>
        <a:bodyPr/>
        <a:lstStyle/>
        <a:p>
          <a:r>
            <a:rPr lang="en-US" b="1" i="0" dirty="0"/>
            <a:t>Key</a:t>
          </a:r>
          <a:r>
            <a:rPr lang="en-US" i="0" dirty="0"/>
            <a:t> </a:t>
          </a:r>
          <a:r>
            <a:rPr lang="en-US" b="1" i="0" dirty="0"/>
            <a:t>Preliminary</a:t>
          </a:r>
          <a:r>
            <a:rPr lang="en-US" i="0" dirty="0"/>
            <a:t> </a:t>
          </a:r>
          <a:r>
            <a:rPr lang="en-US" b="1" i="0" dirty="0"/>
            <a:t>Recommendations</a:t>
          </a:r>
          <a:endParaRPr lang="en-US" b="1" dirty="0"/>
        </a:p>
      </dgm:t>
    </dgm:pt>
    <dgm:pt modelId="{3005E16A-8560-4514-B5B4-164B67B4EA4C}" type="parTrans" cxnId="{BE07F520-F71A-42CC-8E51-4CDD6A88DD1E}">
      <dgm:prSet/>
      <dgm:spPr/>
      <dgm:t>
        <a:bodyPr/>
        <a:lstStyle/>
        <a:p>
          <a:endParaRPr lang="en-US"/>
        </a:p>
      </dgm:t>
    </dgm:pt>
    <dgm:pt modelId="{59FF08DA-8863-49B0-9026-BAF9677BCC84}" type="sibTrans" cxnId="{BE07F520-F71A-42CC-8E51-4CDD6A88DD1E}">
      <dgm:prSet/>
      <dgm:spPr/>
      <dgm:t>
        <a:bodyPr/>
        <a:lstStyle/>
        <a:p>
          <a:endParaRPr lang="en-US"/>
        </a:p>
      </dgm:t>
    </dgm:pt>
    <dgm:pt modelId="{149278A4-146E-434F-83AE-9C2928CB0ECD}">
      <dgm:prSet/>
      <dgm:spPr/>
      <dgm:t>
        <a:bodyPr/>
        <a:lstStyle/>
        <a:p>
          <a:r>
            <a:rPr lang="en-US" b="1" i="0"/>
            <a:t>Replace “General Education” terminology with “Core Curriculum”</a:t>
          </a:r>
          <a:r>
            <a:rPr lang="en-US" i="0"/>
            <a:t> </a:t>
          </a:r>
          <a:endParaRPr lang="en-US"/>
        </a:p>
      </dgm:t>
    </dgm:pt>
    <dgm:pt modelId="{120313CE-EC2A-472D-9F00-20035D5D2442}" type="parTrans" cxnId="{287370B1-8659-4E47-B10F-7C6DAF0EA6B3}">
      <dgm:prSet/>
      <dgm:spPr/>
      <dgm:t>
        <a:bodyPr/>
        <a:lstStyle/>
        <a:p>
          <a:endParaRPr lang="en-US"/>
        </a:p>
      </dgm:t>
    </dgm:pt>
    <dgm:pt modelId="{7E3A64DB-F982-4E48-802B-C264D0601BC3}" type="sibTrans" cxnId="{287370B1-8659-4E47-B10F-7C6DAF0EA6B3}">
      <dgm:prSet/>
      <dgm:spPr/>
      <dgm:t>
        <a:bodyPr/>
        <a:lstStyle/>
        <a:p>
          <a:endParaRPr lang="en-US"/>
        </a:p>
      </dgm:t>
    </dgm:pt>
    <dgm:pt modelId="{64D44720-229F-4EB8-A9D8-B50EF3DF12AA}">
      <dgm:prSet/>
      <dgm:spPr/>
      <dgm:t>
        <a:bodyPr/>
        <a:lstStyle/>
        <a:p>
          <a:r>
            <a:rPr lang="en-US" b="1"/>
            <a:t>Replace “diversity” or “multicultural” Gen Ed requirements with a racial equity and justice Institutional Learning Outcome</a:t>
          </a:r>
          <a:endParaRPr lang="en-US" b="0"/>
        </a:p>
      </dgm:t>
    </dgm:pt>
    <dgm:pt modelId="{C1449557-F41B-4482-A222-774D4A814A12}" type="parTrans" cxnId="{7DFE79D0-A628-49AF-9C1E-D5D2027E7127}">
      <dgm:prSet/>
      <dgm:spPr/>
      <dgm:t>
        <a:bodyPr/>
        <a:lstStyle/>
        <a:p>
          <a:endParaRPr lang="en-US"/>
        </a:p>
      </dgm:t>
    </dgm:pt>
    <dgm:pt modelId="{A3AC02BD-4E36-4585-8E68-5B5A01B51ED8}" type="sibTrans" cxnId="{7DFE79D0-A628-49AF-9C1E-D5D2027E7127}">
      <dgm:prSet/>
      <dgm:spPr/>
      <dgm:t>
        <a:bodyPr/>
        <a:lstStyle/>
        <a:p>
          <a:endParaRPr lang="en-US"/>
        </a:p>
      </dgm:t>
    </dgm:pt>
    <dgm:pt modelId="{E284786B-4412-4609-8258-6056E43FBBC4}">
      <dgm:prSet/>
      <dgm:spPr/>
      <dgm:t>
        <a:bodyPr/>
        <a:lstStyle/>
        <a:p>
          <a:r>
            <a:rPr lang="en-US" b="1" i="0"/>
            <a:t>Create and charge a broadly inclusive working group with the examination and re-design of the Core</a:t>
          </a:r>
          <a:r>
            <a:rPr lang="en-US" i="0"/>
            <a:t> </a:t>
          </a:r>
          <a:endParaRPr lang="en-US"/>
        </a:p>
      </dgm:t>
    </dgm:pt>
    <dgm:pt modelId="{2680A74B-B291-457E-BE14-A85237AC552E}" type="parTrans" cxnId="{989232BB-12CC-4FF9-97DE-5BDB02CF2AD4}">
      <dgm:prSet/>
      <dgm:spPr/>
      <dgm:t>
        <a:bodyPr/>
        <a:lstStyle/>
        <a:p>
          <a:endParaRPr lang="en-US"/>
        </a:p>
      </dgm:t>
    </dgm:pt>
    <dgm:pt modelId="{E6C3CDCD-E762-4AD4-B96F-69AACC5AEEED}" type="sibTrans" cxnId="{989232BB-12CC-4FF9-97DE-5BDB02CF2AD4}">
      <dgm:prSet/>
      <dgm:spPr/>
      <dgm:t>
        <a:bodyPr/>
        <a:lstStyle/>
        <a:p>
          <a:endParaRPr lang="en-US"/>
        </a:p>
      </dgm:t>
    </dgm:pt>
    <dgm:pt modelId="{DA6BC947-898C-4FD7-8029-9FBD20C81EF7}" type="pres">
      <dgm:prSet presAssocID="{7A9745B3-FFFB-4DAE-9A52-A6A62C5B344D}" presName="Name0" presStyleCnt="0">
        <dgm:presLayoutVars>
          <dgm:dir/>
          <dgm:animLvl val="lvl"/>
          <dgm:resizeHandles val="exact"/>
        </dgm:presLayoutVars>
      </dgm:prSet>
      <dgm:spPr/>
    </dgm:pt>
    <dgm:pt modelId="{900CC01A-B5DB-4368-80BB-0EC9C6FC0CCC}" type="pres">
      <dgm:prSet presAssocID="{D302D759-D018-4654-B231-405A990A89FA}" presName="composite" presStyleCnt="0"/>
      <dgm:spPr/>
    </dgm:pt>
    <dgm:pt modelId="{B69ABCDF-274B-45CB-BD96-AFD2FCF3657A}" type="pres">
      <dgm:prSet presAssocID="{D302D759-D018-4654-B231-405A990A89FA}" presName="parTx" presStyleLbl="alignNode1" presStyleIdx="0" presStyleCnt="2">
        <dgm:presLayoutVars>
          <dgm:chMax val="0"/>
          <dgm:chPref val="0"/>
          <dgm:bulletEnabled val="1"/>
        </dgm:presLayoutVars>
      </dgm:prSet>
      <dgm:spPr/>
    </dgm:pt>
    <dgm:pt modelId="{F39FC585-8CD8-46C9-89A6-860B63DCE0DA}" type="pres">
      <dgm:prSet presAssocID="{D302D759-D018-4654-B231-405A990A89FA}" presName="desTx" presStyleLbl="alignAccFollowNode1" presStyleIdx="0" presStyleCnt="2">
        <dgm:presLayoutVars>
          <dgm:bulletEnabled val="1"/>
        </dgm:presLayoutVars>
      </dgm:prSet>
      <dgm:spPr/>
    </dgm:pt>
    <dgm:pt modelId="{65E9D233-8FAD-469F-A10A-90EB9E1BEAAA}" type="pres">
      <dgm:prSet presAssocID="{628CC715-C7B0-4DA5-812D-1173C1DDDF42}" presName="space" presStyleCnt="0"/>
      <dgm:spPr/>
    </dgm:pt>
    <dgm:pt modelId="{F8244AA6-0C94-4CB7-9D21-0AE6971163DA}" type="pres">
      <dgm:prSet presAssocID="{2BA256C5-C0C0-4B39-8C59-3DB844900006}" presName="composite" presStyleCnt="0"/>
      <dgm:spPr/>
    </dgm:pt>
    <dgm:pt modelId="{FA7250B7-4196-4602-959C-3EA80DBA5C8F}" type="pres">
      <dgm:prSet presAssocID="{2BA256C5-C0C0-4B39-8C59-3DB844900006}" presName="parTx" presStyleLbl="alignNode1" presStyleIdx="1" presStyleCnt="2">
        <dgm:presLayoutVars>
          <dgm:chMax val="0"/>
          <dgm:chPref val="0"/>
          <dgm:bulletEnabled val="1"/>
        </dgm:presLayoutVars>
      </dgm:prSet>
      <dgm:spPr/>
    </dgm:pt>
    <dgm:pt modelId="{0CC5F66D-B52C-45F3-BC4A-C4E53C81F221}" type="pres">
      <dgm:prSet presAssocID="{2BA256C5-C0C0-4B39-8C59-3DB844900006}" presName="desTx" presStyleLbl="alignAccFollowNode1" presStyleIdx="1" presStyleCnt="2">
        <dgm:presLayoutVars>
          <dgm:bulletEnabled val="1"/>
        </dgm:presLayoutVars>
      </dgm:prSet>
      <dgm:spPr/>
    </dgm:pt>
  </dgm:ptLst>
  <dgm:cxnLst>
    <dgm:cxn modelId="{BE07F520-F71A-42CC-8E51-4CDD6A88DD1E}" srcId="{7A9745B3-FFFB-4DAE-9A52-A6A62C5B344D}" destId="{2BA256C5-C0C0-4B39-8C59-3DB844900006}" srcOrd="1" destOrd="0" parTransId="{3005E16A-8560-4514-B5B4-164B67B4EA4C}" sibTransId="{59FF08DA-8863-49B0-9026-BAF9677BCC84}"/>
    <dgm:cxn modelId="{13B7B249-1EBC-49DB-89A1-7F7AAFBE717C}" type="presOf" srcId="{64D44720-229F-4EB8-A9D8-B50EF3DF12AA}" destId="{0CC5F66D-B52C-45F3-BC4A-C4E53C81F221}" srcOrd="0" destOrd="2" presId="urn:microsoft.com/office/officeart/2005/8/layout/hList1"/>
    <dgm:cxn modelId="{E6709B7C-6CFD-41E5-BDA8-EAE0C1021CA8}" type="presOf" srcId="{7A9745B3-FFFB-4DAE-9A52-A6A62C5B344D}" destId="{DA6BC947-898C-4FD7-8029-9FBD20C81EF7}" srcOrd="0" destOrd="0" presId="urn:microsoft.com/office/officeart/2005/8/layout/hList1"/>
    <dgm:cxn modelId="{B9F79091-FBE9-41F0-8170-97DCFBD6AE89}" type="presOf" srcId="{B15C3742-DCE0-4309-8DDA-CD13D0B781ED}" destId="{F39FC585-8CD8-46C9-89A6-860B63DCE0DA}" srcOrd="0" destOrd="0" presId="urn:microsoft.com/office/officeart/2005/8/layout/hList1"/>
    <dgm:cxn modelId="{AC597D9B-AF08-4178-B97D-F8DE3BDB541F}" srcId="{D302D759-D018-4654-B231-405A990A89FA}" destId="{B15C3742-DCE0-4309-8DDA-CD13D0B781ED}" srcOrd="0" destOrd="0" parTransId="{C28C1A82-082F-49AF-A7B4-6A71C708A9B9}" sibTransId="{C2F74A20-A28A-4B03-9289-AD5A062D042F}"/>
    <dgm:cxn modelId="{985B08AC-EF4F-41AF-AAD2-B06BCE228E07}" type="presOf" srcId="{D302D759-D018-4654-B231-405A990A89FA}" destId="{B69ABCDF-274B-45CB-BD96-AFD2FCF3657A}" srcOrd="0" destOrd="0" presId="urn:microsoft.com/office/officeart/2005/8/layout/hList1"/>
    <dgm:cxn modelId="{287370B1-8659-4E47-B10F-7C6DAF0EA6B3}" srcId="{2BA256C5-C0C0-4B39-8C59-3DB844900006}" destId="{149278A4-146E-434F-83AE-9C2928CB0ECD}" srcOrd="0" destOrd="0" parTransId="{120313CE-EC2A-472D-9F00-20035D5D2442}" sibTransId="{7E3A64DB-F982-4E48-802B-C264D0601BC3}"/>
    <dgm:cxn modelId="{989232BB-12CC-4FF9-97DE-5BDB02CF2AD4}" srcId="{2BA256C5-C0C0-4B39-8C59-3DB844900006}" destId="{E284786B-4412-4609-8258-6056E43FBBC4}" srcOrd="1" destOrd="0" parTransId="{2680A74B-B291-457E-BE14-A85237AC552E}" sibTransId="{E6C3CDCD-E762-4AD4-B96F-69AACC5AEEED}"/>
    <dgm:cxn modelId="{184EEFC6-6DBE-4AE5-8AC1-1C82DD612891}" type="presOf" srcId="{149278A4-146E-434F-83AE-9C2928CB0ECD}" destId="{0CC5F66D-B52C-45F3-BC4A-C4E53C81F221}" srcOrd="0" destOrd="0" presId="urn:microsoft.com/office/officeart/2005/8/layout/hList1"/>
    <dgm:cxn modelId="{7DFE79D0-A628-49AF-9C1E-D5D2027E7127}" srcId="{2BA256C5-C0C0-4B39-8C59-3DB844900006}" destId="{64D44720-229F-4EB8-A9D8-B50EF3DF12AA}" srcOrd="2" destOrd="0" parTransId="{C1449557-F41B-4482-A222-774D4A814A12}" sibTransId="{A3AC02BD-4E36-4585-8E68-5B5A01B51ED8}"/>
    <dgm:cxn modelId="{56EE2DDB-8C36-4E3D-AEC7-F7FCEA785562}" type="presOf" srcId="{E284786B-4412-4609-8258-6056E43FBBC4}" destId="{0CC5F66D-B52C-45F3-BC4A-C4E53C81F221}" srcOrd="0" destOrd="1" presId="urn:microsoft.com/office/officeart/2005/8/layout/hList1"/>
    <dgm:cxn modelId="{0902D6EE-D7CD-4A46-874F-9182C614DABC}" type="presOf" srcId="{2BA256C5-C0C0-4B39-8C59-3DB844900006}" destId="{FA7250B7-4196-4602-959C-3EA80DBA5C8F}" srcOrd="0" destOrd="0" presId="urn:microsoft.com/office/officeart/2005/8/layout/hList1"/>
    <dgm:cxn modelId="{DB66B3F5-0121-415E-938F-EF154DF2CA10}" srcId="{7A9745B3-FFFB-4DAE-9A52-A6A62C5B344D}" destId="{D302D759-D018-4654-B231-405A990A89FA}" srcOrd="0" destOrd="0" parTransId="{528A646B-01EE-4E50-95CE-79652FE4CDD7}" sibTransId="{628CC715-C7B0-4DA5-812D-1173C1DDDF42}"/>
    <dgm:cxn modelId="{7F706D75-EEC7-4F67-84D1-7680448AD644}" type="presParOf" srcId="{DA6BC947-898C-4FD7-8029-9FBD20C81EF7}" destId="{900CC01A-B5DB-4368-80BB-0EC9C6FC0CCC}" srcOrd="0" destOrd="0" presId="urn:microsoft.com/office/officeart/2005/8/layout/hList1"/>
    <dgm:cxn modelId="{C009CB72-3345-4045-9720-BB4E91787BA2}" type="presParOf" srcId="{900CC01A-B5DB-4368-80BB-0EC9C6FC0CCC}" destId="{B69ABCDF-274B-45CB-BD96-AFD2FCF3657A}" srcOrd="0" destOrd="0" presId="urn:microsoft.com/office/officeart/2005/8/layout/hList1"/>
    <dgm:cxn modelId="{1A5C9D12-3D6D-431C-A39D-17CE89B30C34}" type="presParOf" srcId="{900CC01A-B5DB-4368-80BB-0EC9C6FC0CCC}" destId="{F39FC585-8CD8-46C9-89A6-860B63DCE0DA}" srcOrd="1" destOrd="0" presId="urn:microsoft.com/office/officeart/2005/8/layout/hList1"/>
    <dgm:cxn modelId="{8382F6AF-0DBD-4517-8680-59F66977F4AC}" type="presParOf" srcId="{DA6BC947-898C-4FD7-8029-9FBD20C81EF7}" destId="{65E9D233-8FAD-469F-A10A-90EB9E1BEAAA}" srcOrd="1" destOrd="0" presId="urn:microsoft.com/office/officeart/2005/8/layout/hList1"/>
    <dgm:cxn modelId="{DCA0BB08-E9A1-4C59-9EFC-4DF18DE7D27F}" type="presParOf" srcId="{DA6BC947-898C-4FD7-8029-9FBD20C81EF7}" destId="{F8244AA6-0C94-4CB7-9D21-0AE6971163DA}" srcOrd="2" destOrd="0" presId="urn:microsoft.com/office/officeart/2005/8/layout/hList1"/>
    <dgm:cxn modelId="{4BD82A3F-F6B4-4209-8B51-7139A7372724}" type="presParOf" srcId="{F8244AA6-0C94-4CB7-9D21-0AE6971163DA}" destId="{FA7250B7-4196-4602-959C-3EA80DBA5C8F}" srcOrd="0" destOrd="0" presId="urn:microsoft.com/office/officeart/2005/8/layout/hList1"/>
    <dgm:cxn modelId="{1AFEAC11-B343-40E3-B588-640FFBFFD2F8}" type="presParOf" srcId="{F8244AA6-0C94-4CB7-9D21-0AE6971163DA}" destId="{0CC5F66D-B52C-45F3-BC4A-C4E53C81F22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CE26DE-D0C2-4E92-874B-07AB65B66FB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AA19E4A-AD97-4E1C-92BD-B00159846B9A}">
      <dgm:prSet/>
      <dgm:spPr/>
      <dgm:t>
        <a:bodyPr/>
        <a:lstStyle/>
        <a:p>
          <a:r>
            <a:rPr lang="en-US" b="1" dirty="0"/>
            <a:t>Goals</a:t>
          </a:r>
        </a:p>
      </dgm:t>
    </dgm:pt>
    <dgm:pt modelId="{4AD5E915-57EB-4A68-948A-DF815CB9603E}" type="parTrans" cxnId="{8516B7FB-6756-43C7-B630-9B03C748B47F}">
      <dgm:prSet/>
      <dgm:spPr/>
      <dgm:t>
        <a:bodyPr/>
        <a:lstStyle/>
        <a:p>
          <a:endParaRPr lang="en-US"/>
        </a:p>
      </dgm:t>
    </dgm:pt>
    <dgm:pt modelId="{B1E52E2F-A12B-41D9-BCB7-0E51CE235A42}" type="sibTrans" cxnId="{8516B7FB-6756-43C7-B630-9B03C748B47F}">
      <dgm:prSet/>
      <dgm:spPr/>
      <dgm:t>
        <a:bodyPr/>
        <a:lstStyle/>
        <a:p>
          <a:endParaRPr lang="en-US"/>
        </a:p>
      </dgm:t>
    </dgm:pt>
    <dgm:pt modelId="{F61FCDE8-C256-4AEE-8322-D5170FDE0205}">
      <dgm:prSet/>
      <dgm:spPr/>
      <dgm:t>
        <a:bodyPr/>
        <a:lstStyle/>
        <a:p>
          <a:r>
            <a:rPr lang="en-US" b="1" dirty="0"/>
            <a:t>Recognition that HIPs and co-curricular learning  (“experiential learning”) are essential to both liberal arts and professional education and are effective in closing equity gaps and ensuring graduate employment</a:t>
          </a:r>
        </a:p>
      </dgm:t>
    </dgm:pt>
    <dgm:pt modelId="{B8D87858-E521-4EBD-BCD8-F9E383B61EE9}" type="parTrans" cxnId="{92694D2E-6E70-4094-8572-6919604D78E8}">
      <dgm:prSet/>
      <dgm:spPr/>
      <dgm:t>
        <a:bodyPr/>
        <a:lstStyle/>
        <a:p>
          <a:endParaRPr lang="en-US"/>
        </a:p>
      </dgm:t>
    </dgm:pt>
    <dgm:pt modelId="{942EF5E0-F8CE-4198-924C-A3365E55B9FF}" type="sibTrans" cxnId="{92694D2E-6E70-4094-8572-6919604D78E8}">
      <dgm:prSet/>
      <dgm:spPr/>
      <dgm:t>
        <a:bodyPr/>
        <a:lstStyle/>
        <a:p>
          <a:endParaRPr lang="en-US"/>
        </a:p>
      </dgm:t>
    </dgm:pt>
    <dgm:pt modelId="{E7563E63-4184-40BF-9019-A5C452F8F03A}">
      <dgm:prSet/>
      <dgm:spPr/>
      <dgm:t>
        <a:bodyPr/>
        <a:lstStyle/>
        <a:p>
          <a:r>
            <a:rPr lang="en-US" b="1" dirty="0"/>
            <a:t>Achieve racial equity in student participation and successful outcomes in experiential learning opportunities</a:t>
          </a:r>
        </a:p>
      </dgm:t>
    </dgm:pt>
    <dgm:pt modelId="{47D45E65-AE28-42C1-B580-EC26AD8F94DD}" type="parTrans" cxnId="{F17EDDD5-C8A4-4C19-ADB6-7DDC76A74D4B}">
      <dgm:prSet/>
      <dgm:spPr/>
      <dgm:t>
        <a:bodyPr/>
        <a:lstStyle/>
        <a:p>
          <a:endParaRPr lang="en-US"/>
        </a:p>
      </dgm:t>
    </dgm:pt>
    <dgm:pt modelId="{0C7D3860-C9F8-4B6E-92EB-FE44B6EA099D}" type="sibTrans" cxnId="{F17EDDD5-C8A4-4C19-ADB6-7DDC76A74D4B}">
      <dgm:prSet/>
      <dgm:spPr/>
      <dgm:t>
        <a:bodyPr/>
        <a:lstStyle/>
        <a:p>
          <a:endParaRPr lang="en-US"/>
        </a:p>
      </dgm:t>
    </dgm:pt>
    <dgm:pt modelId="{4DF19250-1498-4610-AC02-06AFF46FF557}">
      <dgm:prSet/>
      <dgm:spPr/>
      <dgm:t>
        <a:bodyPr/>
        <a:lstStyle/>
        <a:p>
          <a:r>
            <a:rPr lang="en-US" b="1" dirty="0"/>
            <a:t>Implementation of co-curricular learning outcomes, including awareness of and competence in racial justice and equity. </a:t>
          </a:r>
        </a:p>
      </dgm:t>
    </dgm:pt>
    <dgm:pt modelId="{FB1CD638-3B32-4DD6-BADF-76D7156FC8D2}" type="parTrans" cxnId="{1FABB98C-D068-4878-A658-4A0778FA1E67}">
      <dgm:prSet/>
      <dgm:spPr/>
      <dgm:t>
        <a:bodyPr/>
        <a:lstStyle/>
        <a:p>
          <a:endParaRPr lang="en-US"/>
        </a:p>
      </dgm:t>
    </dgm:pt>
    <dgm:pt modelId="{B2596BD9-76C4-4FFD-B7B9-2A9B89E7150A}" type="sibTrans" cxnId="{1FABB98C-D068-4878-A658-4A0778FA1E67}">
      <dgm:prSet/>
      <dgm:spPr/>
      <dgm:t>
        <a:bodyPr/>
        <a:lstStyle/>
        <a:p>
          <a:endParaRPr lang="en-US"/>
        </a:p>
      </dgm:t>
    </dgm:pt>
    <dgm:pt modelId="{4F44AA48-9838-4E3A-A46A-1CAE0642B915}">
      <dgm:prSet/>
      <dgm:spPr/>
      <dgm:t>
        <a:bodyPr/>
        <a:lstStyle/>
        <a:p>
          <a:r>
            <a:rPr lang="en-US" b="1" dirty="0"/>
            <a:t>Key</a:t>
          </a:r>
          <a:r>
            <a:rPr lang="en-US" dirty="0"/>
            <a:t> </a:t>
          </a:r>
          <a:r>
            <a:rPr lang="en-US" b="1" dirty="0"/>
            <a:t>Preliminary</a:t>
          </a:r>
          <a:r>
            <a:rPr lang="en-US" dirty="0"/>
            <a:t> </a:t>
          </a:r>
          <a:r>
            <a:rPr lang="en-US" b="1" dirty="0"/>
            <a:t>Recommendations</a:t>
          </a:r>
        </a:p>
      </dgm:t>
    </dgm:pt>
    <dgm:pt modelId="{5DD56769-70D3-4EE4-9468-B6E5E41C7290}" type="parTrans" cxnId="{D0BB875D-08AD-41F4-BFC4-579D63B23201}">
      <dgm:prSet/>
      <dgm:spPr/>
      <dgm:t>
        <a:bodyPr/>
        <a:lstStyle/>
        <a:p>
          <a:endParaRPr lang="en-US"/>
        </a:p>
      </dgm:t>
    </dgm:pt>
    <dgm:pt modelId="{407FF4C1-317A-45F6-B54E-DF789FA3F12C}" type="sibTrans" cxnId="{D0BB875D-08AD-41F4-BFC4-579D63B23201}">
      <dgm:prSet/>
      <dgm:spPr/>
      <dgm:t>
        <a:bodyPr/>
        <a:lstStyle/>
        <a:p>
          <a:endParaRPr lang="en-US"/>
        </a:p>
      </dgm:t>
    </dgm:pt>
    <dgm:pt modelId="{045C2373-0BD4-4496-9C0C-C87658920A36}">
      <dgm:prSet/>
      <dgm:spPr/>
      <dgm:t>
        <a:bodyPr/>
        <a:lstStyle/>
        <a:p>
          <a:r>
            <a:rPr lang="en-US" b="1" dirty="0"/>
            <a:t>Create visible mentoring networks of faculty, staff, alumni, and employers of color</a:t>
          </a:r>
        </a:p>
      </dgm:t>
    </dgm:pt>
    <dgm:pt modelId="{D6DCD897-F49A-4BC6-AF2F-F3DAF2CC9027}" type="sibTrans" cxnId="{8ACFEAAB-7C95-4A51-97A4-7E8E1FA8911B}">
      <dgm:prSet/>
      <dgm:spPr/>
      <dgm:t>
        <a:bodyPr/>
        <a:lstStyle/>
        <a:p>
          <a:endParaRPr lang="en-US"/>
        </a:p>
      </dgm:t>
    </dgm:pt>
    <dgm:pt modelId="{BF195973-7FDC-43DE-BF5A-C8A422383EDE}" type="parTrans" cxnId="{8ACFEAAB-7C95-4A51-97A4-7E8E1FA8911B}">
      <dgm:prSet/>
      <dgm:spPr/>
      <dgm:t>
        <a:bodyPr/>
        <a:lstStyle/>
        <a:p>
          <a:endParaRPr lang="en-US"/>
        </a:p>
      </dgm:t>
    </dgm:pt>
    <dgm:pt modelId="{CADEBF9F-7FA8-4621-950F-E77B2C89ED52}">
      <dgm:prSet/>
      <dgm:spPr/>
      <dgm:t>
        <a:bodyPr/>
        <a:lstStyle/>
        <a:p>
          <a:r>
            <a:rPr lang="en-US" b="1" dirty="0"/>
            <a:t>Identify and eliminate barriers to high-impact/co-curricular experiences and prioritize participation and success of all students of color</a:t>
          </a:r>
          <a:endParaRPr lang="en-US" dirty="0"/>
        </a:p>
      </dgm:t>
    </dgm:pt>
    <dgm:pt modelId="{7A276869-9FE7-4038-BAC7-A2B1A5F158BA}" type="sibTrans" cxnId="{75A79BDB-9417-4A10-AB7B-029631E76192}">
      <dgm:prSet/>
      <dgm:spPr/>
      <dgm:t>
        <a:bodyPr/>
        <a:lstStyle/>
        <a:p>
          <a:endParaRPr lang="en-US"/>
        </a:p>
      </dgm:t>
    </dgm:pt>
    <dgm:pt modelId="{0AF90B4B-AEAD-4A03-92AC-1338D3EB3C6F}" type="parTrans" cxnId="{75A79BDB-9417-4A10-AB7B-029631E76192}">
      <dgm:prSet/>
      <dgm:spPr/>
      <dgm:t>
        <a:bodyPr/>
        <a:lstStyle/>
        <a:p>
          <a:endParaRPr lang="en-US"/>
        </a:p>
      </dgm:t>
    </dgm:pt>
    <dgm:pt modelId="{7D5DD3ED-E0F5-4253-ABF2-E159C96C09DD}">
      <dgm:prSet/>
      <dgm:spPr/>
      <dgm:t>
        <a:bodyPr/>
        <a:lstStyle/>
        <a:p>
          <a:r>
            <a:rPr lang="en-US" b="1" dirty="0"/>
            <a:t>Create system-wide community of practice that includes employers as well as higher education practitioners</a:t>
          </a:r>
          <a:endParaRPr lang="en-US" dirty="0"/>
        </a:p>
      </dgm:t>
    </dgm:pt>
    <dgm:pt modelId="{9DC97468-C57A-4449-B5DF-10A5346DF4DB}" type="sibTrans" cxnId="{03979CF8-307B-4474-A0F2-DCEEA5EE4C90}">
      <dgm:prSet/>
      <dgm:spPr/>
      <dgm:t>
        <a:bodyPr/>
        <a:lstStyle/>
        <a:p>
          <a:endParaRPr lang="en-US"/>
        </a:p>
      </dgm:t>
    </dgm:pt>
    <dgm:pt modelId="{C512E7E5-E6FC-4464-9B91-CAA91237FA56}" type="parTrans" cxnId="{03979CF8-307B-4474-A0F2-DCEEA5EE4C90}">
      <dgm:prSet/>
      <dgm:spPr/>
      <dgm:t>
        <a:bodyPr/>
        <a:lstStyle/>
        <a:p>
          <a:endParaRPr lang="en-US"/>
        </a:p>
      </dgm:t>
    </dgm:pt>
    <dgm:pt modelId="{13C6D382-5AAF-4587-84BB-CC844EEA24EA}" type="pres">
      <dgm:prSet presAssocID="{50CE26DE-D0C2-4E92-874B-07AB65B66FB6}" presName="Name0" presStyleCnt="0">
        <dgm:presLayoutVars>
          <dgm:dir/>
          <dgm:animLvl val="lvl"/>
          <dgm:resizeHandles val="exact"/>
        </dgm:presLayoutVars>
      </dgm:prSet>
      <dgm:spPr/>
    </dgm:pt>
    <dgm:pt modelId="{7D9F4E7A-26AA-4F3B-BC2E-0B7B7C5AD321}" type="pres">
      <dgm:prSet presAssocID="{0AA19E4A-AD97-4E1C-92BD-B00159846B9A}" presName="composite" presStyleCnt="0"/>
      <dgm:spPr/>
    </dgm:pt>
    <dgm:pt modelId="{2D2A3BAC-DBC8-4020-A0FC-6DC7E819BDB1}" type="pres">
      <dgm:prSet presAssocID="{0AA19E4A-AD97-4E1C-92BD-B00159846B9A}" presName="parTx" presStyleLbl="alignNode1" presStyleIdx="0" presStyleCnt="2">
        <dgm:presLayoutVars>
          <dgm:chMax val="0"/>
          <dgm:chPref val="0"/>
          <dgm:bulletEnabled val="1"/>
        </dgm:presLayoutVars>
      </dgm:prSet>
      <dgm:spPr/>
    </dgm:pt>
    <dgm:pt modelId="{B7B9CA44-F672-476F-BD9B-A9D18B7C3BF3}" type="pres">
      <dgm:prSet presAssocID="{0AA19E4A-AD97-4E1C-92BD-B00159846B9A}" presName="desTx" presStyleLbl="alignAccFollowNode1" presStyleIdx="0" presStyleCnt="2">
        <dgm:presLayoutVars>
          <dgm:bulletEnabled val="1"/>
        </dgm:presLayoutVars>
      </dgm:prSet>
      <dgm:spPr/>
    </dgm:pt>
    <dgm:pt modelId="{06E71517-1146-4E66-967A-4658928B824E}" type="pres">
      <dgm:prSet presAssocID="{B1E52E2F-A12B-41D9-BCB7-0E51CE235A42}" presName="space" presStyleCnt="0"/>
      <dgm:spPr/>
    </dgm:pt>
    <dgm:pt modelId="{B18F0773-C99A-4F12-A112-9DEA3F0F7377}" type="pres">
      <dgm:prSet presAssocID="{4F44AA48-9838-4E3A-A46A-1CAE0642B915}" presName="composite" presStyleCnt="0"/>
      <dgm:spPr/>
    </dgm:pt>
    <dgm:pt modelId="{B0FF2439-3948-4EB9-B11B-90BD2F1131FB}" type="pres">
      <dgm:prSet presAssocID="{4F44AA48-9838-4E3A-A46A-1CAE0642B915}" presName="parTx" presStyleLbl="alignNode1" presStyleIdx="1" presStyleCnt="2" custLinFactNeighborX="1">
        <dgm:presLayoutVars>
          <dgm:chMax val="0"/>
          <dgm:chPref val="0"/>
          <dgm:bulletEnabled val="1"/>
        </dgm:presLayoutVars>
      </dgm:prSet>
      <dgm:spPr/>
    </dgm:pt>
    <dgm:pt modelId="{7619CF4B-D7B0-45E1-BF37-7112C9207D71}" type="pres">
      <dgm:prSet presAssocID="{4F44AA48-9838-4E3A-A46A-1CAE0642B915}" presName="desTx" presStyleLbl="alignAccFollowNode1" presStyleIdx="1" presStyleCnt="2">
        <dgm:presLayoutVars>
          <dgm:bulletEnabled val="1"/>
        </dgm:presLayoutVars>
      </dgm:prSet>
      <dgm:spPr/>
    </dgm:pt>
  </dgm:ptLst>
  <dgm:cxnLst>
    <dgm:cxn modelId="{4D1F1D26-FBBA-4089-B357-3F22D0617ADF}" type="presOf" srcId="{4F44AA48-9838-4E3A-A46A-1CAE0642B915}" destId="{B0FF2439-3948-4EB9-B11B-90BD2F1131FB}" srcOrd="0" destOrd="0" presId="urn:microsoft.com/office/officeart/2005/8/layout/hList1"/>
    <dgm:cxn modelId="{92694D2E-6E70-4094-8572-6919604D78E8}" srcId="{0AA19E4A-AD97-4E1C-92BD-B00159846B9A}" destId="{F61FCDE8-C256-4AEE-8322-D5170FDE0205}" srcOrd="0" destOrd="0" parTransId="{B8D87858-E521-4EBD-BCD8-F9E383B61EE9}" sibTransId="{942EF5E0-F8CE-4198-924C-A3365E55B9FF}"/>
    <dgm:cxn modelId="{D0BB875D-08AD-41F4-BFC4-579D63B23201}" srcId="{50CE26DE-D0C2-4E92-874B-07AB65B66FB6}" destId="{4F44AA48-9838-4E3A-A46A-1CAE0642B915}" srcOrd="1" destOrd="0" parTransId="{5DD56769-70D3-4EE4-9468-B6E5E41C7290}" sibTransId="{407FF4C1-317A-45F6-B54E-DF789FA3F12C}"/>
    <dgm:cxn modelId="{2928B660-8B43-4B9F-946A-0A3D75BC6C71}" type="presOf" srcId="{4DF19250-1498-4610-AC02-06AFF46FF557}" destId="{B7B9CA44-F672-476F-BD9B-A9D18B7C3BF3}" srcOrd="0" destOrd="2" presId="urn:microsoft.com/office/officeart/2005/8/layout/hList1"/>
    <dgm:cxn modelId="{BA75B053-F05D-4268-B2A8-6118EA2190DB}" type="presOf" srcId="{CADEBF9F-7FA8-4621-950F-E77B2C89ED52}" destId="{7619CF4B-D7B0-45E1-BF37-7112C9207D71}" srcOrd="0" destOrd="1" presId="urn:microsoft.com/office/officeart/2005/8/layout/hList1"/>
    <dgm:cxn modelId="{08FEC774-6A28-449B-A3B6-4A4BF418CA9E}" type="presOf" srcId="{0AA19E4A-AD97-4E1C-92BD-B00159846B9A}" destId="{2D2A3BAC-DBC8-4020-A0FC-6DC7E819BDB1}" srcOrd="0" destOrd="0" presId="urn:microsoft.com/office/officeart/2005/8/layout/hList1"/>
    <dgm:cxn modelId="{EC022B86-3228-4675-A10B-2D3A091EF7AC}" type="presOf" srcId="{7D5DD3ED-E0F5-4253-ABF2-E159C96C09DD}" destId="{7619CF4B-D7B0-45E1-BF37-7112C9207D71}" srcOrd="0" destOrd="2" presId="urn:microsoft.com/office/officeart/2005/8/layout/hList1"/>
    <dgm:cxn modelId="{1FABB98C-D068-4878-A658-4A0778FA1E67}" srcId="{0AA19E4A-AD97-4E1C-92BD-B00159846B9A}" destId="{4DF19250-1498-4610-AC02-06AFF46FF557}" srcOrd="2" destOrd="0" parTransId="{FB1CD638-3B32-4DD6-BADF-76D7156FC8D2}" sibTransId="{B2596BD9-76C4-4FFD-B7B9-2A9B89E7150A}"/>
    <dgm:cxn modelId="{1607808F-DBB6-4005-B689-DF4989D7E47D}" type="presOf" srcId="{50CE26DE-D0C2-4E92-874B-07AB65B66FB6}" destId="{13C6D382-5AAF-4587-84BB-CC844EEA24EA}" srcOrd="0" destOrd="0" presId="urn:microsoft.com/office/officeart/2005/8/layout/hList1"/>
    <dgm:cxn modelId="{8960ACA4-5B98-43AD-959C-5158D60609A3}" type="presOf" srcId="{F61FCDE8-C256-4AEE-8322-D5170FDE0205}" destId="{B7B9CA44-F672-476F-BD9B-A9D18B7C3BF3}" srcOrd="0" destOrd="0" presId="urn:microsoft.com/office/officeart/2005/8/layout/hList1"/>
    <dgm:cxn modelId="{8ACFEAAB-7C95-4A51-97A4-7E8E1FA8911B}" srcId="{4F44AA48-9838-4E3A-A46A-1CAE0642B915}" destId="{045C2373-0BD4-4496-9C0C-C87658920A36}" srcOrd="0" destOrd="0" parTransId="{BF195973-7FDC-43DE-BF5A-C8A422383EDE}" sibTransId="{D6DCD897-F49A-4BC6-AF2F-F3DAF2CC9027}"/>
    <dgm:cxn modelId="{237835BA-FF24-4987-BC7C-049E949D5CDF}" type="presOf" srcId="{E7563E63-4184-40BF-9019-A5C452F8F03A}" destId="{B7B9CA44-F672-476F-BD9B-A9D18B7C3BF3}" srcOrd="0" destOrd="1" presId="urn:microsoft.com/office/officeart/2005/8/layout/hList1"/>
    <dgm:cxn modelId="{F17EDDD5-C8A4-4C19-ADB6-7DDC76A74D4B}" srcId="{0AA19E4A-AD97-4E1C-92BD-B00159846B9A}" destId="{E7563E63-4184-40BF-9019-A5C452F8F03A}" srcOrd="1" destOrd="0" parTransId="{47D45E65-AE28-42C1-B580-EC26AD8F94DD}" sibTransId="{0C7D3860-C9F8-4B6E-92EB-FE44B6EA099D}"/>
    <dgm:cxn modelId="{75A79BDB-9417-4A10-AB7B-029631E76192}" srcId="{4F44AA48-9838-4E3A-A46A-1CAE0642B915}" destId="{CADEBF9F-7FA8-4621-950F-E77B2C89ED52}" srcOrd="1" destOrd="0" parTransId="{0AF90B4B-AEAD-4A03-92AC-1338D3EB3C6F}" sibTransId="{7A276869-9FE7-4038-BAC7-A2B1A5F158BA}"/>
    <dgm:cxn modelId="{DC0403EE-30E8-4294-BA1F-F4166BA1BA62}" type="presOf" srcId="{045C2373-0BD4-4496-9C0C-C87658920A36}" destId="{7619CF4B-D7B0-45E1-BF37-7112C9207D71}" srcOrd="0" destOrd="0" presId="urn:microsoft.com/office/officeart/2005/8/layout/hList1"/>
    <dgm:cxn modelId="{03979CF8-307B-4474-A0F2-DCEEA5EE4C90}" srcId="{4F44AA48-9838-4E3A-A46A-1CAE0642B915}" destId="{7D5DD3ED-E0F5-4253-ABF2-E159C96C09DD}" srcOrd="2" destOrd="0" parTransId="{C512E7E5-E6FC-4464-9B91-CAA91237FA56}" sibTransId="{9DC97468-C57A-4449-B5DF-10A5346DF4DB}"/>
    <dgm:cxn modelId="{8516B7FB-6756-43C7-B630-9B03C748B47F}" srcId="{50CE26DE-D0C2-4E92-874B-07AB65B66FB6}" destId="{0AA19E4A-AD97-4E1C-92BD-B00159846B9A}" srcOrd="0" destOrd="0" parTransId="{4AD5E915-57EB-4A68-948A-DF815CB9603E}" sibTransId="{B1E52E2F-A12B-41D9-BCB7-0E51CE235A42}"/>
    <dgm:cxn modelId="{A6F96BFD-9FBD-4E52-A74C-8EB316B4C4BC}" type="presParOf" srcId="{13C6D382-5AAF-4587-84BB-CC844EEA24EA}" destId="{7D9F4E7A-26AA-4F3B-BC2E-0B7B7C5AD321}" srcOrd="0" destOrd="0" presId="urn:microsoft.com/office/officeart/2005/8/layout/hList1"/>
    <dgm:cxn modelId="{9302180F-0854-4B68-9010-DF08741F61A8}" type="presParOf" srcId="{7D9F4E7A-26AA-4F3B-BC2E-0B7B7C5AD321}" destId="{2D2A3BAC-DBC8-4020-A0FC-6DC7E819BDB1}" srcOrd="0" destOrd="0" presId="urn:microsoft.com/office/officeart/2005/8/layout/hList1"/>
    <dgm:cxn modelId="{B5333F08-4C61-447D-8F1B-C352F0870EB8}" type="presParOf" srcId="{7D9F4E7A-26AA-4F3B-BC2E-0B7B7C5AD321}" destId="{B7B9CA44-F672-476F-BD9B-A9D18B7C3BF3}" srcOrd="1" destOrd="0" presId="urn:microsoft.com/office/officeart/2005/8/layout/hList1"/>
    <dgm:cxn modelId="{B0E95BCF-1B06-4617-B4F9-649A3A20E71F}" type="presParOf" srcId="{13C6D382-5AAF-4587-84BB-CC844EEA24EA}" destId="{06E71517-1146-4E66-967A-4658928B824E}" srcOrd="1" destOrd="0" presId="urn:microsoft.com/office/officeart/2005/8/layout/hList1"/>
    <dgm:cxn modelId="{86CD2955-EEFC-42C9-9A1B-410454508D8C}" type="presParOf" srcId="{13C6D382-5AAF-4587-84BB-CC844EEA24EA}" destId="{B18F0773-C99A-4F12-A112-9DEA3F0F7377}" srcOrd="2" destOrd="0" presId="urn:microsoft.com/office/officeart/2005/8/layout/hList1"/>
    <dgm:cxn modelId="{7D31B6B0-E358-48DA-94FE-2818527F7014}" type="presParOf" srcId="{B18F0773-C99A-4F12-A112-9DEA3F0F7377}" destId="{B0FF2439-3948-4EB9-B11B-90BD2F1131FB}" srcOrd="0" destOrd="0" presId="urn:microsoft.com/office/officeart/2005/8/layout/hList1"/>
    <dgm:cxn modelId="{6716198D-0553-4DA7-A584-DC717C700B8B}" type="presParOf" srcId="{B18F0773-C99A-4F12-A112-9DEA3F0F7377}" destId="{7619CF4B-D7B0-45E1-BF37-7112C9207D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0C1A08-AED4-4CCF-B796-D6E8F9F7BBF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1651EF4-D318-4E20-938D-E0EB24591C0B}">
      <dgm:prSet/>
      <dgm:spPr/>
      <dgm:t>
        <a:bodyPr/>
        <a:lstStyle/>
        <a:p>
          <a:r>
            <a:rPr lang="en-US" b="1" dirty="0"/>
            <a:t>Goals</a:t>
          </a:r>
        </a:p>
      </dgm:t>
    </dgm:pt>
    <dgm:pt modelId="{7C38D23A-CA38-4789-BE82-E116E8884AB7}" type="parTrans" cxnId="{47F5B7DF-E00D-4261-837E-4737BC72F359}">
      <dgm:prSet/>
      <dgm:spPr/>
      <dgm:t>
        <a:bodyPr/>
        <a:lstStyle/>
        <a:p>
          <a:endParaRPr lang="en-US"/>
        </a:p>
      </dgm:t>
    </dgm:pt>
    <dgm:pt modelId="{F1C4EE24-E5F0-4D23-9532-C0A84B224DCC}" type="sibTrans" cxnId="{47F5B7DF-E00D-4261-837E-4737BC72F359}">
      <dgm:prSet/>
      <dgm:spPr/>
      <dgm:t>
        <a:bodyPr/>
        <a:lstStyle/>
        <a:p>
          <a:endParaRPr lang="en-US"/>
        </a:p>
      </dgm:t>
    </dgm:pt>
    <dgm:pt modelId="{2FDDEE82-40EF-489F-8BCD-F81ABF077E14}">
      <dgm:prSet/>
      <dgm:spPr/>
      <dgm:t>
        <a:bodyPr/>
        <a:lstStyle/>
        <a:p>
          <a:r>
            <a:rPr lang="en-US" b="1" dirty="0"/>
            <a:t>A highly diverse faculty and staff at our public institutions that reflect the diversity and identities of our students</a:t>
          </a:r>
        </a:p>
      </dgm:t>
    </dgm:pt>
    <dgm:pt modelId="{0CF157FB-E6BE-429D-9251-06DCCEAD5C54}" type="parTrans" cxnId="{48862837-3930-4728-94BC-0A553F4B7213}">
      <dgm:prSet/>
      <dgm:spPr/>
      <dgm:t>
        <a:bodyPr/>
        <a:lstStyle/>
        <a:p>
          <a:endParaRPr lang="en-US"/>
        </a:p>
      </dgm:t>
    </dgm:pt>
    <dgm:pt modelId="{879A023B-66EB-4C2C-9F00-FED63F2690D4}" type="sibTrans" cxnId="{48862837-3930-4728-94BC-0A553F4B7213}">
      <dgm:prSet/>
      <dgm:spPr/>
      <dgm:t>
        <a:bodyPr/>
        <a:lstStyle/>
        <a:p>
          <a:endParaRPr lang="en-US"/>
        </a:p>
      </dgm:t>
    </dgm:pt>
    <dgm:pt modelId="{F0F8F4E1-4108-4BEB-BEA0-7AA465949FE4}">
      <dgm:prSet/>
      <dgm:spPr/>
      <dgm:t>
        <a:bodyPr/>
        <a:lstStyle/>
        <a:p>
          <a:r>
            <a:rPr lang="en-US" b="1" dirty="0"/>
            <a:t>Key</a:t>
          </a:r>
          <a:r>
            <a:rPr lang="en-US" dirty="0"/>
            <a:t> </a:t>
          </a:r>
          <a:r>
            <a:rPr lang="en-US" b="1" dirty="0"/>
            <a:t>Preliminary</a:t>
          </a:r>
          <a:r>
            <a:rPr lang="en-US" dirty="0"/>
            <a:t> </a:t>
          </a:r>
          <a:r>
            <a:rPr lang="en-US" b="1" dirty="0"/>
            <a:t>Recommendations</a:t>
          </a:r>
        </a:p>
      </dgm:t>
    </dgm:pt>
    <dgm:pt modelId="{52C25CEA-E7B7-4D84-AB16-73EF298A9931}" type="parTrans" cxnId="{86A54119-E7CF-4F11-AFDA-F2E42AC72F32}">
      <dgm:prSet/>
      <dgm:spPr/>
      <dgm:t>
        <a:bodyPr/>
        <a:lstStyle/>
        <a:p>
          <a:endParaRPr lang="en-US"/>
        </a:p>
      </dgm:t>
    </dgm:pt>
    <dgm:pt modelId="{2CB534BB-7974-402F-A93F-1113C46E0B69}" type="sibTrans" cxnId="{86A54119-E7CF-4F11-AFDA-F2E42AC72F32}">
      <dgm:prSet/>
      <dgm:spPr/>
      <dgm:t>
        <a:bodyPr/>
        <a:lstStyle/>
        <a:p>
          <a:endParaRPr lang="en-US"/>
        </a:p>
      </dgm:t>
    </dgm:pt>
    <dgm:pt modelId="{89A6CC49-E2AC-4D80-A28A-64FBD69AE9F5}">
      <dgm:prSet/>
      <dgm:spPr/>
      <dgm:t>
        <a:bodyPr/>
        <a:lstStyle/>
        <a:p>
          <a:r>
            <a:rPr lang="en-US" b="1" dirty="0"/>
            <a:t>Each campus will have a CDO with sufficient resources</a:t>
          </a:r>
          <a:endParaRPr lang="en-US" dirty="0"/>
        </a:p>
      </dgm:t>
    </dgm:pt>
    <dgm:pt modelId="{0A259B87-CEC7-40F1-B370-E4F2DF93BDA4}" type="parTrans" cxnId="{E8AF5D8D-2814-4DC2-B4B2-DF5BD6183623}">
      <dgm:prSet/>
      <dgm:spPr/>
      <dgm:t>
        <a:bodyPr/>
        <a:lstStyle/>
        <a:p>
          <a:endParaRPr lang="en-US"/>
        </a:p>
      </dgm:t>
    </dgm:pt>
    <dgm:pt modelId="{536E4CA8-FBC3-4F57-B86F-C6E336D4FFB3}" type="sibTrans" cxnId="{E8AF5D8D-2814-4DC2-B4B2-DF5BD6183623}">
      <dgm:prSet/>
      <dgm:spPr/>
      <dgm:t>
        <a:bodyPr/>
        <a:lstStyle/>
        <a:p>
          <a:endParaRPr lang="en-US"/>
        </a:p>
      </dgm:t>
    </dgm:pt>
    <dgm:pt modelId="{24244393-47B3-4DB2-9A15-722E7F95F281}">
      <dgm:prSet/>
      <dgm:spPr/>
      <dgm:t>
        <a:bodyPr/>
        <a:lstStyle/>
        <a:p>
          <a:r>
            <a:rPr lang="en-US" b="1" dirty="0"/>
            <a:t>Implement hiring, tenure, and promotion processes that prioritize racial equity and equity-mindedness</a:t>
          </a:r>
          <a:endParaRPr lang="en-US" dirty="0"/>
        </a:p>
      </dgm:t>
    </dgm:pt>
    <dgm:pt modelId="{C79C0C79-AA4D-4FB9-956D-5167317CCF45}" type="parTrans" cxnId="{0B4DABDC-6F5A-4463-9652-97BDE4CB0D00}">
      <dgm:prSet/>
      <dgm:spPr/>
      <dgm:t>
        <a:bodyPr/>
        <a:lstStyle/>
        <a:p>
          <a:endParaRPr lang="en-US"/>
        </a:p>
      </dgm:t>
    </dgm:pt>
    <dgm:pt modelId="{7992B271-0BE8-427F-8379-2859F9BCA847}" type="sibTrans" cxnId="{0B4DABDC-6F5A-4463-9652-97BDE4CB0D00}">
      <dgm:prSet/>
      <dgm:spPr/>
      <dgm:t>
        <a:bodyPr/>
        <a:lstStyle/>
        <a:p>
          <a:endParaRPr lang="en-US"/>
        </a:p>
      </dgm:t>
    </dgm:pt>
    <dgm:pt modelId="{AECDBE7E-7D40-41B8-BFB6-CE7ABDE3D678}">
      <dgm:prSet/>
      <dgm:spPr/>
      <dgm:t>
        <a:bodyPr/>
        <a:lstStyle/>
        <a:p>
          <a:r>
            <a:rPr lang="en-US" b="1" dirty="0"/>
            <a:t>Institutional cultures that acknowledge, recognize and reward the invisible labor of faculty and staff of color</a:t>
          </a:r>
        </a:p>
      </dgm:t>
    </dgm:pt>
    <dgm:pt modelId="{FC4B12B1-512E-42AC-BC6C-D93EE565266B}" type="parTrans" cxnId="{65220292-492A-49DC-AC55-4594AE07A823}">
      <dgm:prSet/>
      <dgm:spPr/>
      <dgm:t>
        <a:bodyPr/>
        <a:lstStyle/>
        <a:p>
          <a:endParaRPr lang="en-US"/>
        </a:p>
      </dgm:t>
    </dgm:pt>
    <dgm:pt modelId="{A78295C0-46B6-410C-85B9-071B6107DB41}" type="sibTrans" cxnId="{65220292-492A-49DC-AC55-4594AE07A823}">
      <dgm:prSet/>
      <dgm:spPr/>
      <dgm:t>
        <a:bodyPr/>
        <a:lstStyle/>
        <a:p>
          <a:endParaRPr lang="en-US"/>
        </a:p>
      </dgm:t>
    </dgm:pt>
    <dgm:pt modelId="{350CFD07-4A93-48E1-9CD0-D929EAED8FBB}">
      <dgm:prSet/>
      <dgm:spPr/>
      <dgm:t>
        <a:bodyPr/>
        <a:lstStyle/>
        <a:p>
          <a:r>
            <a:rPr lang="en-US" b="1" dirty="0"/>
            <a:t>Institute a DHE-supported, system-wide commitment to developing students of color to be the faculty of the future</a:t>
          </a:r>
          <a:endParaRPr lang="en-US" dirty="0"/>
        </a:p>
      </dgm:t>
    </dgm:pt>
    <dgm:pt modelId="{43F8E704-6EED-4059-9952-12342A96D3A1}" type="parTrans" cxnId="{5A4CF2D2-A413-4338-BB9F-7582D2968C52}">
      <dgm:prSet/>
      <dgm:spPr/>
      <dgm:t>
        <a:bodyPr/>
        <a:lstStyle/>
        <a:p>
          <a:endParaRPr lang="en-US"/>
        </a:p>
      </dgm:t>
    </dgm:pt>
    <dgm:pt modelId="{FAF89143-CB3A-45E9-AB01-D3B8A4130AD4}" type="sibTrans" cxnId="{5A4CF2D2-A413-4338-BB9F-7582D2968C52}">
      <dgm:prSet/>
      <dgm:spPr/>
      <dgm:t>
        <a:bodyPr/>
        <a:lstStyle/>
        <a:p>
          <a:endParaRPr lang="en-US"/>
        </a:p>
      </dgm:t>
    </dgm:pt>
    <dgm:pt modelId="{6E696EF5-298A-4CDB-9ADA-16BC5E1705F3}" type="pres">
      <dgm:prSet presAssocID="{A60C1A08-AED4-4CCF-B796-D6E8F9F7BBF9}" presName="Name0" presStyleCnt="0">
        <dgm:presLayoutVars>
          <dgm:dir/>
          <dgm:animLvl val="lvl"/>
          <dgm:resizeHandles val="exact"/>
        </dgm:presLayoutVars>
      </dgm:prSet>
      <dgm:spPr/>
    </dgm:pt>
    <dgm:pt modelId="{497FA02C-D78F-4DE4-8657-33AAF9900403}" type="pres">
      <dgm:prSet presAssocID="{D1651EF4-D318-4E20-938D-E0EB24591C0B}" presName="composite" presStyleCnt="0"/>
      <dgm:spPr/>
    </dgm:pt>
    <dgm:pt modelId="{66BAF40C-A7EC-4D6A-99F8-5219AAA64500}" type="pres">
      <dgm:prSet presAssocID="{D1651EF4-D318-4E20-938D-E0EB24591C0B}" presName="parTx" presStyleLbl="alignNode1" presStyleIdx="0" presStyleCnt="2">
        <dgm:presLayoutVars>
          <dgm:chMax val="0"/>
          <dgm:chPref val="0"/>
          <dgm:bulletEnabled val="1"/>
        </dgm:presLayoutVars>
      </dgm:prSet>
      <dgm:spPr/>
    </dgm:pt>
    <dgm:pt modelId="{9D5159A1-D971-49D9-8541-7CD4B5A727EA}" type="pres">
      <dgm:prSet presAssocID="{D1651EF4-D318-4E20-938D-E0EB24591C0B}" presName="desTx" presStyleLbl="alignAccFollowNode1" presStyleIdx="0" presStyleCnt="2" custLinFactNeighborX="-1" custLinFactNeighborY="40">
        <dgm:presLayoutVars>
          <dgm:bulletEnabled val="1"/>
        </dgm:presLayoutVars>
      </dgm:prSet>
      <dgm:spPr/>
    </dgm:pt>
    <dgm:pt modelId="{731A1113-FC59-4669-A395-F82C91686D2A}" type="pres">
      <dgm:prSet presAssocID="{F1C4EE24-E5F0-4D23-9532-C0A84B224DCC}" presName="space" presStyleCnt="0"/>
      <dgm:spPr/>
    </dgm:pt>
    <dgm:pt modelId="{56EC1B7F-BC08-4E86-83E5-E502A1EBD176}" type="pres">
      <dgm:prSet presAssocID="{F0F8F4E1-4108-4BEB-BEA0-7AA465949FE4}" presName="composite" presStyleCnt="0"/>
      <dgm:spPr/>
    </dgm:pt>
    <dgm:pt modelId="{EE94C7F3-8B53-4D45-8AE8-8B976010E2E8}" type="pres">
      <dgm:prSet presAssocID="{F0F8F4E1-4108-4BEB-BEA0-7AA465949FE4}" presName="parTx" presStyleLbl="alignNode1" presStyleIdx="1" presStyleCnt="2">
        <dgm:presLayoutVars>
          <dgm:chMax val="0"/>
          <dgm:chPref val="0"/>
          <dgm:bulletEnabled val="1"/>
        </dgm:presLayoutVars>
      </dgm:prSet>
      <dgm:spPr/>
    </dgm:pt>
    <dgm:pt modelId="{12C6627C-3505-4FBD-80AA-D380C9DA5811}" type="pres">
      <dgm:prSet presAssocID="{F0F8F4E1-4108-4BEB-BEA0-7AA465949FE4}" presName="desTx" presStyleLbl="alignAccFollowNode1" presStyleIdx="1" presStyleCnt="2">
        <dgm:presLayoutVars>
          <dgm:bulletEnabled val="1"/>
        </dgm:presLayoutVars>
      </dgm:prSet>
      <dgm:spPr/>
    </dgm:pt>
  </dgm:ptLst>
  <dgm:cxnLst>
    <dgm:cxn modelId="{86A54119-E7CF-4F11-AFDA-F2E42AC72F32}" srcId="{A60C1A08-AED4-4CCF-B796-D6E8F9F7BBF9}" destId="{F0F8F4E1-4108-4BEB-BEA0-7AA465949FE4}" srcOrd="1" destOrd="0" parTransId="{52C25CEA-E7B7-4D84-AB16-73EF298A9931}" sibTransId="{2CB534BB-7974-402F-A93F-1113C46E0B69}"/>
    <dgm:cxn modelId="{851AEA2E-CE24-4B3E-B1AE-BF58AAD439CC}" type="presOf" srcId="{AECDBE7E-7D40-41B8-BFB6-CE7ABDE3D678}" destId="{9D5159A1-D971-49D9-8541-7CD4B5A727EA}" srcOrd="0" destOrd="1" presId="urn:microsoft.com/office/officeart/2005/8/layout/hList1"/>
    <dgm:cxn modelId="{48862837-3930-4728-94BC-0A553F4B7213}" srcId="{D1651EF4-D318-4E20-938D-E0EB24591C0B}" destId="{2FDDEE82-40EF-489F-8BCD-F81ABF077E14}" srcOrd="0" destOrd="0" parTransId="{0CF157FB-E6BE-429D-9251-06DCCEAD5C54}" sibTransId="{879A023B-66EB-4C2C-9F00-FED63F2690D4}"/>
    <dgm:cxn modelId="{163C8C7B-3FC9-41EC-8ABF-48C59161C013}" type="presOf" srcId="{D1651EF4-D318-4E20-938D-E0EB24591C0B}" destId="{66BAF40C-A7EC-4D6A-99F8-5219AAA64500}" srcOrd="0" destOrd="0" presId="urn:microsoft.com/office/officeart/2005/8/layout/hList1"/>
    <dgm:cxn modelId="{9B2CAB7D-8B84-4DBC-8F8E-F76E235EA095}" type="presOf" srcId="{2FDDEE82-40EF-489F-8BCD-F81ABF077E14}" destId="{9D5159A1-D971-49D9-8541-7CD4B5A727EA}" srcOrd="0" destOrd="0" presId="urn:microsoft.com/office/officeart/2005/8/layout/hList1"/>
    <dgm:cxn modelId="{C2062989-ACA8-4876-9A51-068825BE81F7}" type="presOf" srcId="{F0F8F4E1-4108-4BEB-BEA0-7AA465949FE4}" destId="{EE94C7F3-8B53-4D45-8AE8-8B976010E2E8}" srcOrd="0" destOrd="0" presId="urn:microsoft.com/office/officeart/2005/8/layout/hList1"/>
    <dgm:cxn modelId="{7109378D-8C2E-4A6F-B35F-C9572BE198DB}" type="presOf" srcId="{A60C1A08-AED4-4CCF-B796-D6E8F9F7BBF9}" destId="{6E696EF5-298A-4CDB-9ADA-16BC5E1705F3}" srcOrd="0" destOrd="0" presId="urn:microsoft.com/office/officeart/2005/8/layout/hList1"/>
    <dgm:cxn modelId="{E8AF5D8D-2814-4DC2-B4B2-DF5BD6183623}" srcId="{F0F8F4E1-4108-4BEB-BEA0-7AA465949FE4}" destId="{89A6CC49-E2AC-4D80-A28A-64FBD69AE9F5}" srcOrd="0" destOrd="0" parTransId="{0A259B87-CEC7-40F1-B370-E4F2DF93BDA4}" sibTransId="{536E4CA8-FBC3-4F57-B86F-C6E336D4FFB3}"/>
    <dgm:cxn modelId="{65220292-492A-49DC-AC55-4594AE07A823}" srcId="{D1651EF4-D318-4E20-938D-E0EB24591C0B}" destId="{AECDBE7E-7D40-41B8-BFB6-CE7ABDE3D678}" srcOrd="1" destOrd="0" parTransId="{FC4B12B1-512E-42AC-BC6C-D93EE565266B}" sibTransId="{A78295C0-46B6-410C-85B9-071B6107DB41}"/>
    <dgm:cxn modelId="{3528749D-C93F-40D6-B0F3-2A32AC5F6E18}" type="presOf" srcId="{89A6CC49-E2AC-4D80-A28A-64FBD69AE9F5}" destId="{12C6627C-3505-4FBD-80AA-D380C9DA5811}" srcOrd="0" destOrd="0" presId="urn:microsoft.com/office/officeart/2005/8/layout/hList1"/>
    <dgm:cxn modelId="{9DB51BA7-0420-4188-A91D-A8200DDB7C12}" type="presOf" srcId="{24244393-47B3-4DB2-9A15-722E7F95F281}" destId="{12C6627C-3505-4FBD-80AA-D380C9DA5811}" srcOrd="0" destOrd="1" presId="urn:microsoft.com/office/officeart/2005/8/layout/hList1"/>
    <dgm:cxn modelId="{5A4CF2D2-A413-4338-BB9F-7582D2968C52}" srcId="{F0F8F4E1-4108-4BEB-BEA0-7AA465949FE4}" destId="{350CFD07-4A93-48E1-9CD0-D929EAED8FBB}" srcOrd="2" destOrd="0" parTransId="{43F8E704-6EED-4059-9952-12342A96D3A1}" sibTransId="{FAF89143-CB3A-45E9-AB01-D3B8A4130AD4}"/>
    <dgm:cxn modelId="{0B4DABDC-6F5A-4463-9652-97BDE4CB0D00}" srcId="{F0F8F4E1-4108-4BEB-BEA0-7AA465949FE4}" destId="{24244393-47B3-4DB2-9A15-722E7F95F281}" srcOrd="1" destOrd="0" parTransId="{C79C0C79-AA4D-4FB9-956D-5167317CCF45}" sibTransId="{7992B271-0BE8-427F-8379-2859F9BCA847}"/>
    <dgm:cxn modelId="{47F5B7DF-E00D-4261-837E-4737BC72F359}" srcId="{A60C1A08-AED4-4CCF-B796-D6E8F9F7BBF9}" destId="{D1651EF4-D318-4E20-938D-E0EB24591C0B}" srcOrd="0" destOrd="0" parTransId="{7C38D23A-CA38-4789-BE82-E116E8884AB7}" sibTransId="{F1C4EE24-E5F0-4D23-9532-C0A84B224DCC}"/>
    <dgm:cxn modelId="{B3D496F1-59F6-4189-A142-E6E85B359155}" type="presOf" srcId="{350CFD07-4A93-48E1-9CD0-D929EAED8FBB}" destId="{12C6627C-3505-4FBD-80AA-D380C9DA5811}" srcOrd="0" destOrd="2" presId="urn:microsoft.com/office/officeart/2005/8/layout/hList1"/>
    <dgm:cxn modelId="{263F0B84-5F9D-4C9F-9EF0-1044A4EC7BA4}" type="presParOf" srcId="{6E696EF5-298A-4CDB-9ADA-16BC5E1705F3}" destId="{497FA02C-D78F-4DE4-8657-33AAF9900403}" srcOrd="0" destOrd="0" presId="urn:microsoft.com/office/officeart/2005/8/layout/hList1"/>
    <dgm:cxn modelId="{055E11BB-D442-4C4B-BFDE-9DC22A3F4069}" type="presParOf" srcId="{497FA02C-D78F-4DE4-8657-33AAF9900403}" destId="{66BAF40C-A7EC-4D6A-99F8-5219AAA64500}" srcOrd="0" destOrd="0" presId="urn:microsoft.com/office/officeart/2005/8/layout/hList1"/>
    <dgm:cxn modelId="{EA12DC43-3E10-4988-984F-F456CD77E267}" type="presParOf" srcId="{497FA02C-D78F-4DE4-8657-33AAF9900403}" destId="{9D5159A1-D971-49D9-8541-7CD4B5A727EA}" srcOrd="1" destOrd="0" presId="urn:microsoft.com/office/officeart/2005/8/layout/hList1"/>
    <dgm:cxn modelId="{EF253ECD-7282-468D-8FA4-8A6041830BDC}" type="presParOf" srcId="{6E696EF5-298A-4CDB-9ADA-16BC5E1705F3}" destId="{731A1113-FC59-4669-A395-F82C91686D2A}" srcOrd="1" destOrd="0" presId="urn:microsoft.com/office/officeart/2005/8/layout/hList1"/>
    <dgm:cxn modelId="{07C844CB-271E-4BAF-9DD8-E3C5DFAF1C6B}" type="presParOf" srcId="{6E696EF5-298A-4CDB-9ADA-16BC5E1705F3}" destId="{56EC1B7F-BC08-4E86-83E5-E502A1EBD176}" srcOrd="2" destOrd="0" presId="urn:microsoft.com/office/officeart/2005/8/layout/hList1"/>
    <dgm:cxn modelId="{CB78252C-B5ED-461D-AE45-F120D91BFBD6}" type="presParOf" srcId="{56EC1B7F-BC08-4E86-83E5-E502A1EBD176}" destId="{EE94C7F3-8B53-4D45-8AE8-8B976010E2E8}" srcOrd="0" destOrd="0" presId="urn:microsoft.com/office/officeart/2005/8/layout/hList1"/>
    <dgm:cxn modelId="{9E2712C5-F3A2-4205-96B9-EE046843DE47}" type="presParOf" srcId="{56EC1B7F-BC08-4E86-83E5-E502A1EBD176}" destId="{12C6627C-3505-4FBD-80AA-D380C9DA58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0D82D7-042D-451F-AF02-E7A40D93CFB7}"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9865425B-B77E-4325-A39C-00A6797C756F}">
      <dgm:prSet/>
      <dgm:spPr/>
      <dgm:t>
        <a:bodyPr/>
        <a:lstStyle/>
        <a:p>
          <a:r>
            <a:rPr lang="en-US" b="1" dirty="0"/>
            <a:t>Goals</a:t>
          </a:r>
        </a:p>
      </dgm:t>
    </dgm:pt>
    <dgm:pt modelId="{D830B04F-FD54-43BE-B3FC-3EE452D86306}" type="parTrans" cxnId="{69A653E2-2604-43E9-90B9-7F64EAD86AAC}">
      <dgm:prSet/>
      <dgm:spPr/>
      <dgm:t>
        <a:bodyPr/>
        <a:lstStyle/>
        <a:p>
          <a:endParaRPr lang="en-US"/>
        </a:p>
      </dgm:t>
    </dgm:pt>
    <dgm:pt modelId="{1A4F89D9-CD5A-4BAF-8E6C-0EB12FA73773}" type="sibTrans" cxnId="{69A653E2-2604-43E9-90B9-7F64EAD86AAC}">
      <dgm:prSet/>
      <dgm:spPr/>
      <dgm:t>
        <a:bodyPr/>
        <a:lstStyle/>
        <a:p>
          <a:endParaRPr lang="en-US"/>
        </a:p>
      </dgm:t>
    </dgm:pt>
    <dgm:pt modelId="{375EDF80-F155-4D31-9DD1-4CDC455596A0}">
      <dgm:prSet/>
      <dgm:spPr/>
      <dgm:t>
        <a:bodyPr/>
        <a:lstStyle/>
        <a:p>
          <a:r>
            <a:rPr lang="en-US" b="1" dirty="0"/>
            <a:t>Teaching and learning experiences that are student-centered, affirm students’ cultures and identities, cultivate critical consciousness of race, gender, and intersectional identities, maintain high expectations for academic success and teaching excellence, and utilize low-cost and no-cost classroom materials (OER)</a:t>
          </a:r>
        </a:p>
      </dgm:t>
    </dgm:pt>
    <dgm:pt modelId="{14EB5D78-7251-469C-9EAB-304ECCC5759C}" type="parTrans" cxnId="{B8F87955-BEC6-4722-9986-D01174BC2ED4}">
      <dgm:prSet/>
      <dgm:spPr/>
      <dgm:t>
        <a:bodyPr/>
        <a:lstStyle/>
        <a:p>
          <a:endParaRPr lang="en-US"/>
        </a:p>
      </dgm:t>
    </dgm:pt>
    <dgm:pt modelId="{D4BF6C95-4EC4-4DB1-A6CC-C6F6C6C1693D}" type="sibTrans" cxnId="{B8F87955-BEC6-4722-9986-D01174BC2ED4}">
      <dgm:prSet/>
      <dgm:spPr/>
      <dgm:t>
        <a:bodyPr/>
        <a:lstStyle/>
        <a:p>
          <a:endParaRPr lang="en-US"/>
        </a:p>
      </dgm:t>
    </dgm:pt>
    <dgm:pt modelId="{1BDE42AC-49D1-4BC7-9CA6-ED96D68DBF0A}">
      <dgm:prSet/>
      <dgm:spPr/>
      <dgm:t>
        <a:bodyPr/>
        <a:lstStyle/>
        <a:p>
          <a:r>
            <a:rPr lang="en-US" b="1" dirty="0"/>
            <a:t>Race-conscious, holistic, qualitative as well as quantitative assessment of student learning, featuring disaggregated data by race and gender as well as intersectional factors such as first-generation status and age</a:t>
          </a:r>
        </a:p>
      </dgm:t>
    </dgm:pt>
    <dgm:pt modelId="{0D67817C-630F-4AB2-B668-F01B68B675DB}" type="parTrans" cxnId="{27B2BA37-CF7A-426A-814F-2109065BAD00}">
      <dgm:prSet/>
      <dgm:spPr/>
      <dgm:t>
        <a:bodyPr/>
        <a:lstStyle/>
        <a:p>
          <a:endParaRPr lang="en-US"/>
        </a:p>
      </dgm:t>
    </dgm:pt>
    <dgm:pt modelId="{FCC07D95-88E4-4A51-BC2B-F073078B4D32}" type="sibTrans" cxnId="{27B2BA37-CF7A-426A-814F-2109065BAD00}">
      <dgm:prSet/>
      <dgm:spPr/>
      <dgm:t>
        <a:bodyPr/>
        <a:lstStyle/>
        <a:p>
          <a:endParaRPr lang="en-US"/>
        </a:p>
      </dgm:t>
    </dgm:pt>
    <dgm:pt modelId="{2191E600-107D-43CE-A675-2AAAA828E9AF}">
      <dgm:prSet/>
      <dgm:spPr/>
      <dgm:t>
        <a:bodyPr/>
        <a:lstStyle/>
        <a:p>
          <a:r>
            <a:rPr lang="en-US" b="1" dirty="0"/>
            <a:t>Key</a:t>
          </a:r>
          <a:r>
            <a:rPr lang="en-US" dirty="0"/>
            <a:t> </a:t>
          </a:r>
          <a:r>
            <a:rPr lang="en-US" b="1" dirty="0"/>
            <a:t>Preliminary</a:t>
          </a:r>
          <a:r>
            <a:rPr lang="en-US" dirty="0"/>
            <a:t> </a:t>
          </a:r>
          <a:r>
            <a:rPr lang="en-US" b="1" dirty="0"/>
            <a:t>Recommendations</a:t>
          </a:r>
        </a:p>
      </dgm:t>
    </dgm:pt>
    <dgm:pt modelId="{71224BE8-728C-410F-A24E-4C7DFB3F8B66}" type="parTrans" cxnId="{94928658-7E49-43AD-861A-94D13757EBAA}">
      <dgm:prSet/>
      <dgm:spPr/>
      <dgm:t>
        <a:bodyPr/>
        <a:lstStyle/>
        <a:p>
          <a:endParaRPr lang="en-US"/>
        </a:p>
      </dgm:t>
    </dgm:pt>
    <dgm:pt modelId="{055046A2-E2FD-4C4E-BFBD-6E0A13D6D903}" type="sibTrans" cxnId="{94928658-7E49-43AD-861A-94D13757EBAA}">
      <dgm:prSet/>
      <dgm:spPr/>
      <dgm:t>
        <a:bodyPr/>
        <a:lstStyle/>
        <a:p>
          <a:endParaRPr lang="en-US"/>
        </a:p>
      </dgm:t>
    </dgm:pt>
    <dgm:pt modelId="{B9D0A9A7-A695-4B2B-B5B9-96E27335BBBE}">
      <dgm:prSet/>
      <dgm:spPr/>
      <dgm:t>
        <a:bodyPr/>
        <a:lstStyle/>
        <a:p>
          <a:r>
            <a:rPr lang="en-US" b="1" dirty="0"/>
            <a:t>Enhance and scale up DHE-supported, system-wide platforms for collaborative professional development </a:t>
          </a:r>
          <a:endParaRPr lang="en-US" dirty="0"/>
        </a:p>
      </dgm:t>
    </dgm:pt>
    <dgm:pt modelId="{BBF505B3-B11A-4459-AB12-C74A40D78EB2}" type="parTrans" cxnId="{2A73C362-1670-436C-B90E-0183C110948E}">
      <dgm:prSet/>
      <dgm:spPr/>
      <dgm:t>
        <a:bodyPr/>
        <a:lstStyle/>
        <a:p>
          <a:endParaRPr lang="en-US"/>
        </a:p>
      </dgm:t>
    </dgm:pt>
    <dgm:pt modelId="{EC42FC39-EA41-4766-9860-94D6D53CADAE}" type="sibTrans" cxnId="{2A73C362-1670-436C-B90E-0183C110948E}">
      <dgm:prSet/>
      <dgm:spPr/>
      <dgm:t>
        <a:bodyPr/>
        <a:lstStyle/>
        <a:p>
          <a:endParaRPr lang="en-US"/>
        </a:p>
      </dgm:t>
    </dgm:pt>
    <dgm:pt modelId="{0ED23F6F-DD77-4A5E-B768-681C0EE86683}">
      <dgm:prSet/>
      <dgm:spPr/>
      <dgm:t>
        <a:bodyPr/>
        <a:lstStyle/>
        <a:p>
          <a:r>
            <a:rPr lang="en-US" b="1" dirty="0"/>
            <a:t>Institutional commitment to resources for equity-minded assessment, including support and PD for faculty-led learning outcomes assessment as well as resources for Institutional Research Offices</a:t>
          </a:r>
          <a:endParaRPr lang="en-US" dirty="0"/>
        </a:p>
      </dgm:t>
    </dgm:pt>
    <dgm:pt modelId="{25DADC48-D8D2-4799-AB4B-23353A2135FE}" type="parTrans" cxnId="{98C7EB68-6E57-41C6-87CB-94DC9CBD7EA9}">
      <dgm:prSet/>
      <dgm:spPr/>
      <dgm:t>
        <a:bodyPr/>
        <a:lstStyle/>
        <a:p>
          <a:endParaRPr lang="en-US"/>
        </a:p>
      </dgm:t>
    </dgm:pt>
    <dgm:pt modelId="{F6E0EBB9-E632-4D84-B417-D6D1AEE27376}" type="sibTrans" cxnId="{98C7EB68-6E57-41C6-87CB-94DC9CBD7EA9}">
      <dgm:prSet/>
      <dgm:spPr/>
      <dgm:t>
        <a:bodyPr/>
        <a:lstStyle/>
        <a:p>
          <a:endParaRPr lang="en-US"/>
        </a:p>
      </dgm:t>
    </dgm:pt>
    <dgm:pt modelId="{70020260-0589-464D-B0A8-5623F29697B5}">
      <dgm:prSet/>
      <dgm:spPr/>
      <dgm:t>
        <a:bodyPr/>
        <a:lstStyle/>
        <a:p>
          <a:r>
            <a:rPr lang="en-US" b="1" dirty="0"/>
            <a:t>A faculty and staff adept in culturally responsive/sustaining, trauma-informed practices and pedagogies and universal design (UD), committed to designing curricula that reflect the diversity of student experiences and identities, aware of the histories of racial inequity and injustice that have shaped higher education and our society generally, and committed to using data and assessment to improve practices</a:t>
          </a:r>
        </a:p>
      </dgm:t>
    </dgm:pt>
    <dgm:pt modelId="{3E49C830-E95E-4F62-9407-AF4457A7B7A9}" type="parTrans" cxnId="{43A1382B-7B3D-4364-ADAD-891077BFE29E}">
      <dgm:prSet/>
      <dgm:spPr/>
      <dgm:t>
        <a:bodyPr/>
        <a:lstStyle/>
        <a:p>
          <a:endParaRPr lang="en-US"/>
        </a:p>
      </dgm:t>
    </dgm:pt>
    <dgm:pt modelId="{3DC375A2-E7D9-4E92-9C26-5D4634777117}" type="sibTrans" cxnId="{43A1382B-7B3D-4364-ADAD-891077BFE29E}">
      <dgm:prSet/>
      <dgm:spPr/>
      <dgm:t>
        <a:bodyPr/>
        <a:lstStyle/>
        <a:p>
          <a:endParaRPr lang="en-US"/>
        </a:p>
      </dgm:t>
    </dgm:pt>
    <dgm:pt modelId="{5AC1EA2A-A092-43D2-92E4-3A9D7552316E}" type="pres">
      <dgm:prSet presAssocID="{3C0D82D7-042D-451F-AF02-E7A40D93CFB7}" presName="linear" presStyleCnt="0">
        <dgm:presLayoutVars>
          <dgm:dir/>
          <dgm:animLvl val="lvl"/>
          <dgm:resizeHandles val="exact"/>
        </dgm:presLayoutVars>
      </dgm:prSet>
      <dgm:spPr/>
    </dgm:pt>
    <dgm:pt modelId="{FDAE659D-A139-44A4-88B9-BB9AF9837C31}" type="pres">
      <dgm:prSet presAssocID="{9865425B-B77E-4325-A39C-00A6797C756F}" presName="parentLin" presStyleCnt="0"/>
      <dgm:spPr/>
    </dgm:pt>
    <dgm:pt modelId="{B2668F82-5FCA-4A5E-A5E7-58DFF699A9D6}" type="pres">
      <dgm:prSet presAssocID="{9865425B-B77E-4325-A39C-00A6797C756F}" presName="parentLeftMargin" presStyleLbl="node1" presStyleIdx="0" presStyleCnt="2"/>
      <dgm:spPr/>
    </dgm:pt>
    <dgm:pt modelId="{F8845FDD-1EB4-4210-91E2-603F8DBF56BC}" type="pres">
      <dgm:prSet presAssocID="{9865425B-B77E-4325-A39C-00A6797C756F}" presName="parentText" presStyleLbl="node1" presStyleIdx="0" presStyleCnt="2">
        <dgm:presLayoutVars>
          <dgm:chMax val="0"/>
          <dgm:bulletEnabled val="1"/>
        </dgm:presLayoutVars>
      </dgm:prSet>
      <dgm:spPr/>
    </dgm:pt>
    <dgm:pt modelId="{7D2A52C4-4126-4140-8095-685A27163632}" type="pres">
      <dgm:prSet presAssocID="{9865425B-B77E-4325-A39C-00A6797C756F}" presName="negativeSpace" presStyleCnt="0"/>
      <dgm:spPr/>
    </dgm:pt>
    <dgm:pt modelId="{5A66C8A0-4FBB-40EE-90CF-596CF1CD1E41}" type="pres">
      <dgm:prSet presAssocID="{9865425B-B77E-4325-A39C-00A6797C756F}" presName="childText" presStyleLbl="conFgAcc1" presStyleIdx="0" presStyleCnt="2">
        <dgm:presLayoutVars>
          <dgm:bulletEnabled val="1"/>
        </dgm:presLayoutVars>
      </dgm:prSet>
      <dgm:spPr/>
    </dgm:pt>
    <dgm:pt modelId="{7E980C89-8A0C-4148-9608-8881B7CF9E3D}" type="pres">
      <dgm:prSet presAssocID="{1A4F89D9-CD5A-4BAF-8E6C-0EB12FA73773}" presName="spaceBetweenRectangles" presStyleCnt="0"/>
      <dgm:spPr/>
    </dgm:pt>
    <dgm:pt modelId="{77B925D2-9337-44D0-AE3F-D21854D4C582}" type="pres">
      <dgm:prSet presAssocID="{2191E600-107D-43CE-A675-2AAAA828E9AF}" presName="parentLin" presStyleCnt="0"/>
      <dgm:spPr/>
    </dgm:pt>
    <dgm:pt modelId="{371D4420-3092-4561-9D1C-2907061EA22D}" type="pres">
      <dgm:prSet presAssocID="{2191E600-107D-43CE-A675-2AAAA828E9AF}" presName="parentLeftMargin" presStyleLbl="node1" presStyleIdx="0" presStyleCnt="2"/>
      <dgm:spPr/>
    </dgm:pt>
    <dgm:pt modelId="{F417883B-FA28-4D46-A9C8-F32B2B2CE03F}" type="pres">
      <dgm:prSet presAssocID="{2191E600-107D-43CE-A675-2AAAA828E9AF}" presName="parentText" presStyleLbl="node1" presStyleIdx="1" presStyleCnt="2">
        <dgm:presLayoutVars>
          <dgm:chMax val="0"/>
          <dgm:bulletEnabled val="1"/>
        </dgm:presLayoutVars>
      </dgm:prSet>
      <dgm:spPr/>
    </dgm:pt>
    <dgm:pt modelId="{2EBCD540-A094-415E-AFA6-EE7E66E108F1}" type="pres">
      <dgm:prSet presAssocID="{2191E600-107D-43CE-A675-2AAAA828E9AF}" presName="negativeSpace" presStyleCnt="0"/>
      <dgm:spPr/>
    </dgm:pt>
    <dgm:pt modelId="{38CC656B-9AFC-4468-8344-982C3EC11D9D}" type="pres">
      <dgm:prSet presAssocID="{2191E600-107D-43CE-A675-2AAAA828E9AF}" presName="childText" presStyleLbl="conFgAcc1" presStyleIdx="1" presStyleCnt="2">
        <dgm:presLayoutVars>
          <dgm:bulletEnabled val="1"/>
        </dgm:presLayoutVars>
      </dgm:prSet>
      <dgm:spPr/>
    </dgm:pt>
  </dgm:ptLst>
  <dgm:cxnLst>
    <dgm:cxn modelId="{19CB1C0C-018F-4E5F-9626-2B8EBD9DAA2A}" type="presOf" srcId="{70020260-0589-464D-B0A8-5623F29697B5}" destId="{5A66C8A0-4FBB-40EE-90CF-596CF1CD1E41}" srcOrd="0" destOrd="2" presId="urn:microsoft.com/office/officeart/2005/8/layout/list1"/>
    <dgm:cxn modelId="{FDFFD418-FB74-4E50-90E8-BBC8898F0BC9}" type="presOf" srcId="{9865425B-B77E-4325-A39C-00A6797C756F}" destId="{B2668F82-5FCA-4A5E-A5E7-58DFF699A9D6}" srcOrd="0" destOrd="0" presId="urn:microsoft.com/office/officeart/2005/8/layout/list1"/>
    <dgm:cxn modelId="{43A1382B-7B3D-4364-ADAD-891077BFE29E}" srcId="{9865425B-B77E-4325-A39C-00A6797C756F}" destId="{70020260-0589-464D-B0A8-5623F29697B5}" srcOrd="2" destOrd="0" parTransId="{3E49C830-E95E-4F62-9407-AF4457A7B7A9}" sibTransId="{3DC375A2-E7D9-4E92-9C26-5D4634777117}"/>
    <dgm:cxn modelId="{2A2F6335-A0C4-4362-860B-10F94EA629E3}" type="presOf" srcId="{0ED23F6F-DD77-4A5E-B768-681C0EE86683}" destId="{38CC656B-9AFC-4468-8344-982C3EC11D9D}" srcOrd="0" destOrd="1" presId="urn:microsoft.com/office/officeart/2005/8/layout/list1"/>
    <dgm:cxn modelId="{27B2BA37-CF7A-426A-814F-2109065BAD00}" srcId="{9865425B-B77E-4325-A39C-00A6797C756F}" destId="{1BDE42AC-49D1-4BC7-9CA6-ED96D68DBF0A}" srcOrd="1" destOrd="0" parTransId="{0D67817C-630F-4AB2-B668-F01B68B675DB}" sibTransId="{FCC07D95-88E4-4A51-BC2B-F073078B4D32}"/>
    <dgm:cxn modelId="{2A73C362-1670-436C-B90E-0183C110948E}" srcId="{2191E600-107D-43CE-A675-2AAAA828E9AF}" destId="{B9D0A9A7-A695-4B2B-B5B9-96E27335BBBE}" srcOrd="0" destOrd="0" parTransId="{BBF505B3-B11A-4459-AB12-C74A40D78EB2}" sibTransId="{EC42FC39-EA41-4766-9860-94D6D53CADAE}"/>
    <dgm:cxn modelId="{98C7EB68-6E57-41C6-87CB-94DC9CBD7EA9}" srcId="{2191E600-107D-43CE-A675-2AAAA828E9AF}" destId="{0ED23F6F-DD77-4A5E-B768-681C0EE86683}" srcOrd="1" destOrd="0" parTransId="{25DADC48-D8D2-4799-AB4B-23353A2135FE}" sibTransId="{F6E0EBB9-E632-4D84-B417-D6D1AEE27376}"/>
    <dgm:cxn modelId="{B8F87955-BEC6-4722-9986-D01174BC2ED4}" srcId="{9865425B-B77E-4325-A39C-00A6797C756F}" destId="{375EDF80-F155-4D31-9DD1-4CDC455596A0}" srcOrd="0" destOrd="0" parTransId="{14EB5D78-7251-469C-9EAB-304ECCC5759C}" sibTransId="{D4BF6C95-4EC4-4DB1-A6CC-C6F6C6C1693D}"/>
    <dgm:cxn modelId="{94928658-7E49-43AD-861A-94D13757EBAA}" srcId="{3C0D82D7-042D-451F-AF02-E7A40D93CFB7}" destId="{2191E600-107D-43CE-A675-2AAAA828E9AF}" srcOrd="1" destOrd="0" parTransId="{71224BE8-728C-410F-A24E-4C7DFB3F8B66}" sibTransId="{055046A2-E2FD-4C4E-BFBD-6E0A13D6D903}"/>
    <dgm:cxn modelId="{8589F39A-6A75-4C0D-A3A5-230D3FF4EEF3}" type="presOf" srcId="{2191E600-107D-43CE-A675-2AAAA828E9AF}" destId="{F417883B-FA28-4D46-A9C8-F32B2B2CE03F}" srcOrd="1" destOrd="0" presId="urn:microsoft.com/office/officeart/2005/8/layout/list1"/>
    <dgm:cxn modelId="{F1BA4F9E-77BB-4A63-A0DB-3A23CEF6624D}" type="presOf" srcId="{3C0D82D7-042D-451F-AF02-E7A40D93CFB7}" destId="{5AC1EA2A-A092-43D2-92E4-3A9D7552316E}" srcOrd="0" destOrd="0" presId="urn:microsoft.com/office/officeart/2005/8/layout/list1"/>
    <dgm:cxn modelId="{4D22E3AD-5ECD-4D8E-A3C4-AD7BE7A21BBB}" type="presOf" srcId="{2191E600-107D-43CE-A675-2AAAA828E9AF}" destId="{371D4420-3092-4561-9D1C-2907061EA22D}" srcOrd="0" destOrd="0" presId="urn:microsoft.com/office/officeart/2005/8/layout/list1"/>
    <dgm:cxn modelId="{831371DC-8805-43D4-8726-4E95826B280E}" type="presOf" srcId="{B9D0A9A7-A695-4B2B-B5B9-96E27335BBBE}" destId="{38CC656B-9AFC-4468-8344-982C3EC11D9D}" srcOrd="0" destOrd="0" presId="urn:microsoft.com/office/officeart/2005/8/layout/list1"/>
    <dgm:cxn modelId="{69A653E2-2604-43E9-90B9-7F64EAD86AAC}" srcId="{3C0D82D7-042D-451F-AF02-E7A40D93CFB7}" destId="{9865425B-B77E-4325-A39C-00A6797C756F}" srcOrd="0" destOrd="0" parTransId="{D830B04F-FD54-43BE-B3FC-3EE452D86306}" sibTransId="{1A4F89D9-CD5A-4BAF-8E6C-0EB12FA73773}"/>
    <dgm:cxn modelId="{6186E1EB-418B-4DE2-9342-D2D6435570B3}" type="presOf" srcId="{375EDF80-F155-4D31-9DD1-4CDC455596A0}" destId="{5A66C8A0-4FBB-40EE-90CF-596CF1CD1E41}" srcOrd="0" destOrd="0" presId="urn:microsoft.com/office/officeart/2005/8/layout/list1"/>
    <dgm:cxn modelId="{353E57F8-D7E3-4762-8788-FB336C132BE5}" type="presOf" srcId="{1BDE42AC-49D1-4BC7-9CA6-ED96D68DBF0A}" destId="{5A66C8A0-4FBB-40EE-90CF-596CF1CD1E41}" srcOrd="0" destOrd="1" presId="urn:microsoft.com/office/officeart/2005/8/layout/list1"/>
    <dgm:cxn modelId="{9ADC6CFB-684F-43D6-B546-515ED5A1EC7B}" type="presOf" srcId="{9865425B-B77E-4325-A39C-00A6797C756F}" destId="{F8845FDD-1EB4-4210-91E2-603F8DBF56BC}" srcOrd="1" destOrd="0" presId="urn:microsoft.com/office/officeart/2005/8/layout/list1"/>
    <dgm:cxn modelId="{30DDA55B-A267-444B-AAA1-243473A0B35E}" type="presParOf" srcId="{5AC1EA2A-A092-43D2-92E4-3A9D7552316E}" destId="{FDAE659D-A139-44A4-88B9-BB9AF9837C31}" srcOrd="0" destOrd="0" presId="urn:microsoft.com/office/officeart/2005/8/layout/list1"/>
    <dgm:cxn modelId="{18F4AE3B-9F00-4DE6-81C6-291687943ADD}" type="presParOf" srcId="{FDAE659D-A139-44A4-88B9-BB9AF9837C31}" destId="{B2668F82-5FCA-4A5E-A5E7-58DFF699A9D6}" srcOrd="0" destOrd="0" presId="urn:microsoft.com/office/officeart/2005/8/layout/list1"/>
    <dgm:cxn modelId="{5105DAEF-A996-4509-9BC0-C679998EA94D}" type="presParOf" srcId="{FDAE659D-A139-44A4-88B9-BB9AF9837C31}" destId="{F8845FDD-1EB4-4210-91E2-603F8DBF56BC}" srcOrd="1" destOrd="0" presId="urn:microsoft.com/office/officeart/2005/8/layout/list1"/>
    <dgm:cxn modelId="{5DA3E3A9-B650-40CE-933D-AE24678E881A}" type="presParOf" srcId="{5AC1EA2A-A092-43D2-92E4-3A9D7552316E}" destId="{7D2A52C4-4126-4140-8095-685A27163632}" srcOrd="1" destOrd="0" presId="urn:microsoft.com/office/officeart/2005/8/layout/list1"/>
    <dgm:cxn modelId="{1908B859-45BD-4354-8015-4A2BE207017C}" type="presParOf" srcId="{5AC1EA2A-A092-43D2-92E4-3A9D7552316E}" destId="{5A66C8A0-4FBB-40EE-90CF-596CF1CD1E41}" srcOrd="2" destOrd="0" presId="urn:microsoft.com/office/officeart/2005/8/layout/list1"/>
    <dgm:cxn modelId="{386496F3-43C8-4931-80F4-3AD8212E5F82}" type="presParOf" srcId="{5AC1EA2A-A092-43D2-92E4-3A9D7552316E}" destId="{7E980C89-8A0C-4148-9608-8881B7CF9E3D}" srcOrd="3" destOrd="0" presId="urn:microsoft.com/office/officeart/2005/8/layout/list1"/>
    <dgm:cxn modelId="{7D029CD1-B391-4375-9F69-68B6BAA56EB9}" type="presParOf" srcId="{5AC1EA2A-A092-43D2-92E4-3A9D7552316E}" destId="{77B925D2-9337-44D0-AE3F-D21854D4C582}" srcOrd="4" destOrd="0" presId="urn:microsoft.com/office/officeart/2005/8/layout/list1"/>
    <dgm:cxn modelId="{BA124CE6-F7F0-4936-8031-64AB75FBEDD3}" type="presParOf" srcId="{77B925D2-9337-44D0-AE3F-D21854D4C582}" destId="{371D4420-3092-4561-9D1C-2907061EA22D}" srcOrd="0" destOrd="0" presId="urn:microsoft.com/office/officeart/2005/8/layout/list1"/>
    <dgm:cxn modelId="{8A91E718-9875-4EF9-91C1-3AF8A21AC64C}" type="presParOf" srcId="{77B925D2-9337-44D0-AE3F-D21854D4C582}" destId="{F417883B-FA28-4D46-A9C8-F32B2B2CE03F}" srcOrd="1" destOrd="0" presId="urn:microsoft.com/office/officeart/2005/8/layout/list1"/>
    <dgm:cxn modelId="{72C1536C-9B5D-41BD-9E17-FA5356789A5C}" type="presParOf" srcId="{5AC1EA2A-A092-43D2-92E4-3A9D7552316E}" destId="{2EBCD540-A094-415E-AFA6-EE7E66E108F1}" srcOrd="5" destOrd="0" presId="urn:microsoft.com/office/officeart/2005/8/layout/list1"/>
    <dgm:cxn modelId="{147E1096-244B-4DA7-85D6-EDFA027B6676}" type="presParOf" srcId="{5AC1EA2A-A092-43D2-92E4-3A9D7552316E}" destId="{38CC656B-9AFC-4468-8344-982C3EC11D9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CBD3F7-3646-4920-87F9-7E6DF234163B}"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63F4E7A6-0AFE-4748-99BD-CCD954E6E51A}">
      <dgm:prSet/>
      <dgm:spPr/>
      <dgm:t>
        <a:bodyPr/>
        <a:lstStyle/>
        <a:p>
          <a:r>
            <a:rPr lang="en-US" b="1" dirty="0"/>
            <a:t>Goals</a:t>
          </a:r>
        </a:p>
      </dgm:t>
    </dgm:pt>
    <dgm:pt modelId="{F0599261-A790-47AF-95D3-F2E465B5CC02}" type="parTrans" cxnId="{75C4E1C4-3F76-4A37-844B-20A64AF4F3F4}">
      <dgm:prSet/>
      <dgm:spPr/>
      <dgm:t>
        <a:bodyPr/>
        <a:lstStyle/>
        <a:p>
          <a:endParaRPr lang="en-US"/>
        </a:p>
      </dgm:t>
    </dgm:pt>
    <dgm:pt modelId="{8275C1F3-ABCF-41E3-955A-91B5F55952DE}" type="sibTrans" cxnId="{75C4E1C4-3F76-4A37-844B-20A64AF4F3F4}">
      <dgm:prSet/>
      <dgm:spPr/>
      <dgm:t>
        <a:bodyPr/>
        <a:lstStyle/>
        <a:p>
          <a:endParaRPr lang="en-US"/>
        </a:p>
      </dgm:t>
    </dgm:pt>
    <dgm:pt modelId="{A1CFD6AA-35FC-46E7-9B6E-167DEDFF0B23}">
      <dgm:prSet custT="1"/>
      <dgm:spPr/>
      <dgm:t>
        <a:bodyPr/>
        <a:lstStyle/>
        <a:p>
          <a:r>
            <a:rPr lang="en-US" sz="1600" b="1" dirty="0"/>
            <a:t>Implementation of equitable and just policies concerning academic progress, leave, withdrawal and readmission</a:t>
          </a:r>
        </a:p>
      </dgm:t>
    </dgm:pt>
    <dgm:pt modelId="{789BF2BB-AF6B-4DB9-9647-83DF5F568A9B}" type="parTrans" cxnId="{C124D1E5-28D2-4A9B-A4DA-5DC541B7CBB8}">
      <dgm:prSet/>
      <dgm:spPr/>
      <dgm:t>
        <a:bodyPr/>
        <a:lstStyle/>
        <a:p>
          <a:endParaRPr lang="en-US"/>
        </a:p>
      </dgm:t>
    </dgm:pt>
    <dgm:pt modelId="{AAE4A590-AA3E-4E83-BDE3-E5E965AF4CC3}" type="sibTrans" cxnId="{C124D1E5-28D2-4A9B-A4DA-5DC541B7CBB8}">
      <dgm:prSet/>
      <dgm:spPr/>
      <dgm:t>
        <a:bodyPr/>
        <a:lstStyle/>
        <a:p>
          <a:endParaRPr lang="en-US"/>
        </a:p>
      </dgm:t>
    </dgm:pt>
    <dgm:pt modelId="{18F34783-24BB-443D-A808-47DD0C07BADA}">
      <dgm:prSet/>
      <dgm:spPr/>
      <dgm:t>
        <a:bodyPr/>
        <a:lstStyle/>
        <a:p>
          <a:r>
            <a:rPr lang="en-US" b="1" dirty="0"/>
            <a:t>Key</a:t>
          </a:r>
          <a:r>
            <a:rPr lang="en-US" dirty="0"/>
            <a:t> </a:t>
          </a:r>
          <a:r>
            <a:rPr lang="en-US" b="1" dirty="0"/>
            <a:t>Preliminary</a:t>
          </a:r>
          <a:r>
            <a:rPr lang="en-US" dirty="0"/>
            <a:t> </a:t>
          </a:r>
          <a:r>
            <a:rPr lang="en-US" b="1" dirty="0"/>
            <a:t>Recommendations</a:t>
          </a:r>
        </a:p>
      </dgm:t>
    </dgm:pt>
    <dgm:pt modelId="{6D596ACD-0871-4918-9C96-CBE44ED24B71}" type="parTrans" cxnId="{6D1F15EE-88E3-43DE-BDCE-5F44C9209890}">
      <dgm:prSet/>
      <dgm:spPr/>
      <dgm:t>
        <a:bodyPr/>
        <a:lstStyle/>
        <a:p>
          <a:endParaRPr lang="en-US"/>
        </a:p>
      </dgm:t>
    </dgm:pt>
    <dgm:pt modelId="{50D6B9A4-FA72-454D-98A1-6608E1CE7ED3}" type="sibTrans" cxnId="{6D1F15EE-88E3-43DE-BDCE-5F44C9209890}">
      <dgm:prSet/>
      <dgm:spPr/>
      <dgm:t>
        <a:bodyPr/>
        <a:lstStyle/>
        <a:p>
          <a:endParaRPr lang="en-US"/>
        </a:p>
      </dgm:t>
    </dgm:pt>
    <dgm:pt modelId="{4DA2A003-E54B-4C77-85CA-21732FD9B462}">
      <dgm:prSet custT="1"/>
      <dgm:spPr/>
      <dgm:t>
        <a:bodyPr/>
        <a:lstStyle/>
        <a:p>
          <a:r>
            <a:rPr lang="en-US" sz="1600" b="1" dirty="0"/>
            <a:t>Examine campus and system discipline, financial, probation, leave (including medical leave), withdrawal, and readmissions policies through an equity lens</a:t>
          </a:r>
          <a:endParaRPr lang="en-US" sz="1600" dirty="0"/>
        </a:p>
      </dgm:t>
    </dgm:pt>
    <dgm:pt modelId="{25FDB74D-28B4-48F2-A967-D75001F98A45}" type="parTrans" cxnId="{C3C8F599-12FD-414B-9AD5-D551FC9110DB}">
      <dgm:prSet/>
      <dgm:spPr/>
      <dgm:t>
        <a:bodyPr/>
        <a:lstStyle/>
        <a:p>
          <a:endParaRPr lang="en-US"/>
        </a:p>
      </dgm:t>
    </dgm:pt>
    <dgm:pt modelId="{41FD1F12-2E54-4B81-82A2-A9ACEB794B39}" type="sibTrans" cxnId="{C3C8F599-12FD-414B-9AD5-D551FC9110DB}">
      <dgm:prSet/>
      <dgm:spPr/>
      <dgm:t>
        <a:bodyPr/>
        <a:lstStyle/>
        <a:p>
          <a:endParaRPr lang="en-US"/>
        </a:p>
      </dgm:t>
    </dgm:pt>
    <dgm:pt modelId="{006E5F05-442D-422C-B9DB-D884773C6B9C}">
      <dgm:prSet custT="1"/>
      <dgm:spPr/>
      <dgm:t>
        <a:bodyPr/>
        <a:lstStyle/>
        <a:p>
          <a:r>
            <a:rPr lang="en-US" sz="1600" b="1" dirty="0"/>
            <a:t>Implement flexible and accelerated semesters and scheduling to give students multiple on-ramps back into learning</a:t>
          </a:r>
          <a:endParaRPr lang="en-US" sz="1600" dirty="0"/>
        </a:p>
      </dgm:t>
    </dgm:pt>
    <dgm:pt modelId="{47BCF90A-3892-4DC1-8449-00287B9B20B6}" type="parTrans" cxnId="{40C3633E-CD71-4D99-951A-2D21D1AAE471}">
      <dgm:prSet/>
      <dgm:spPr/>
      <dgm:t>
        <a:bodyPr/>
        <a:lstStyle/>
        <a:p>
          <a:endParaRPr lang="en-US"/>
        </a:p>
      </dgm:t>
    </dgm:pt>
    <dgm:pt modelId="{42AB55CD-F8CD-41F0-BE8D-37A10DD340C3}" type="sibTrans" cxnId="{40C3633E-CD71-4D99-951A-2D21D1AAE471}">
      <dgm:prSet/>
      <dgm:spPr/>
      <dgm:t>
        <a:bodyPr/>
        <a:lstStyle/>
        <a:p>
          <a:endParaRPr lang="en-US"/>
        </a:p>
      </dgm:t>
    </dgm:pt>
    <dgm:pt modelId="{24B0ADD1-C446-47A7-A3A2-F67B0E9FCCE5}">
      <dgm:prSet custT="1"/>
      <dgm:spPr/>
      <dgm:t>
        <a:bodyPr/>
        <a:lstStyle/>
        <a:p>
          <a:endParaRPr lang="en-US" sz="1600" b="1" dirty="0"/>
        </a:p>
      </dgm:t>
    </dgm:pt>
    <dgm:pt modelId="{2441D566-832F-484B-B3E5-D80E93BAE2A5}" type="parTrans" cxnId="{49DF3D45-8148-42DD-A28C-6AB572908A79}">
      <dgm:prSet/>
      <dgm:spPr/>
      <dgm:t>
        <a:bodyPr/>
        <a:lstStyle/>
        <a:p>
          <a:endParaRPr lang="en-US"/>
        </a:p>
      </dgm:t>
    </dgm:pt>
    <dgm:pt modelId="{5470A6BF-2603-4029-8E9E-6907AA033E6A}" type="sibTrans" cxnId="{49DF3D45-8148-42DD-A28C-6AB572908A79}">
      <dgm:prSet/>
      <dgm:spPr/>
      <dgm:t>
        <a:bodyPr/>
        <a:lstStyle/>
        <a:p>
          <a:endParaRPr lang="en-US"/>
        </a:p>
      </dgm:t>
    </dgm:pt>
    <dgm:pt modelId="{C9CC0941-9DB0-4465-BA19-FE16F8CC775F}">
      <dgm:prSet custT="1"/>
      <dgm:spPr/>
      <dgm:t>
        <a:bodyPr/>
        <a:lstStyle/>
        <a:p>
          <a:r>
            <a:rPr lang="en-US" sz="1600" b="1" dirty="0"/>
            <a:t>Ensure and prioritize equitable access to career development and networking capital for students of color and populations among whom students of color are over-represented (first gen, e.g.)</a:t>
          </a:r>
        </a:p>
      </dgm:t>
    </dgm:pt>
    <dgm:pt modelId="{CFA2AB06-04E7-41E2-AE6F-92424CBEB1F8}" type="parTrans" cxnId="{DC0777AC-8692-4030-8FD1-015A3DC1A655}">
      <dgm:prSet/>
      <dgm:spPr/>
      <dgm:t>
        <a:bodyPr/>
        <a:lstStyle/>
        <a:p>
          <a:endParaRPr lang="en-US"/>
        </a:p>
      </dgm:t>
    </dgm:pt>
    <dgm:pt modelId="{A2B8ACE6-FE4D-437E-8AEA-8B6BF2EE3145}" type="sibTrans" cxnId="{DC0777AC-8692-4030-8FD1-015A3DC1A655}">
      <dgm:prSet/>
      <dgm:spPr/>
      <dgm:t>
        <a:bodyPr/>
        <a:lstStyle/>
        <a:p>
          <a:endParaRPr lang="en-US"/>
        </a:p>
      </dgm:t>
    </dgm:pt>
    <dgm:pt modelId="{C53E418B-2B7F-4E60-9CE7-0A6A445809D0}">
      <dgm:prSet custT="1"/>
      <dgm:spPr/>
      <dgm:t>
        <a:bodyPr/>
        <a:lstStyle/>
        <a:p>
          <a:r>
            <a:rPr lang="en-US" sz="1600" b="1" dirty="0"/>
            <a:t>Integration of co-curricular career advising and curricular academic advising throughout entire undergraduate experience for all students, and especially students of color</a:t>
          </a:r>
        </a:p>
      </dgm:t>
    </dgm:pt>
    <dgm:pt modelId="{792EDCCA-5E30-48DF-B64A-B11F4BE474FD}" type="parTrans" cxnId="{372401F1-AB73-416E-BA02-949D29395BE1}">
      <dgm:prSet/>
      <dgm:spPr/>
      <dgm:t>
        <a:bodyPr/>
        <a:lstStyle/>
        <a:p>
          <a:endParaRPr lang="en-US"/>
        </a:p>
      </dgm:t>
    </dgm:pt>
    <dgm:pt modelId="{3816EB1F-91B1-42C0-9F99-10ACEE6BD34E}" type="sibTrans" cxnId="{372401F1-AB73-416E-BA02-949D29395BE1}">
      <dgm:prSet/>
      <dgm:spPr/>
      <dgm:t>
        <a:bodyPr/>
        <a:lstStyle/>
        <a:p>
          <a:endParaRPr lang="en-US"/>
        </a:p>
      </dgm:t>
    </dgm:pt>
    <dgm:pt modelId="{C59AD452-A492-4342-94BA-C749DE6662ED}" type="pres">
      <dgm:prSet presAssocID="{D8CBD3F7-3646-4920-87F9-7E6DF234163B}" presName="linear" presStyleCnt="0">
        <dgm:presLayoutVars>
          <dgm:dir/>
          <dgm:animLvl val="lvl"/>
          <dgm:resizeHandles val="exact"/>
        </dgm:presLayoutVars>
      </dgm:prSet>
      <dgm:spPr/>
    </dgm:pt>
    <dgm:pt modelId="{D3512064-6252-4AF0-BBE4-9D3514F0F1E5}" type="pres">
      <dgm:prSet presAssocID="{63F4E7A6-0AFE-4748-99BD-CCD954E6E51A}" presName="parentLin" presStyleCnt="0"/>
      <dgm:spPr/>
    </dgm:pt>
    <dgm:pt modelId="{C9AE5F77-1E77-4553-B6BA-E84D1B4E1908}" type="pres">
      <dgm:prSet presAssocID="{63F4E7A6-0AFE-4748-99BD-CCD954E6E51A}" presName="parentLeftMargin" presStyleLbl="node1" presStyleIdx="0" presStyleCnt="2"/>
      <dgm:spPr/>
    </dgm:pt>
    <dgm:pt modelId="{CEABE304-2B18-4B80-998B-CDE1447DCE66}" type="pres">
      <dgm:prSet presAssocID="{63F4E7A6-0AFE-4748-99BD-CCD954E6E51A}" presName="parentText" presStyleLbl="node1" presStyleIdx="0" presStyleCnt="2" custLinFactNeighborY="-15488">
        <dgm:presLayoutVars>
          <dgm:chMax val="0"/>
          <dgm:bulletEnabled val="1"/>
        </dgm:presLayoutVars>
      </dgm:prSet>
      <dgm:spPr/>
    </dgm:pt>
    <dgm:pt modelId="{A2D146EE-B634-4D70-AC11-2322B95806A7}" type="pres">
      <dgm:prSet presAssocID="{63F4E7A6-0AFE-4748-99BD-CCD954E6E51A}" presName="negativeSpace" presStyleCnt="0"/>
      <dgm:spPr/>
    </dgm:pt>
    <dgm:pt modelId="{FC565BBD-EB6C-4E27-80F3-913D6A017199}" type="pres">
      <dgm:prSet presAssocID="{63F4E7A6-0AFE-4748-99BD-CCD954E6E51A}" presName="childText" presStyleLbl="conFgAcc1" presStyleIdx="0" presStyleCnt="2">
        <dgm:presLayoutVars>
          <dgm:bulletEnabled val="1"/>
        </dgm:presLayoutVars>
      </dgm:prSet>
      <dgm:spPr/>
    </dgm:pt>
    <dgm:pt modelId="{ABD1C796-9AF3-4DE8-8A9A-B0A79E49C6C8}" type="pres">
      <dgm:prSet presAssocID="{8275C1F3-ABCF-41E3-955A-91B5F55952DE}" presName="spaceBetweenRectangles" presStyleCnt="0"/>
      <dgm:spPr/>
    </dgm:pt>
    <dgm:pt modelId="{A66C4B9C-0677-4B58-97E4-10263EF70B6D}" type="pres">
      <dgm:prSet presAssocID="{18F34783-24BB-443D-A808-47DD0C07BADA}" presName="parentLin" presStyleCnt="0"/>
      <dgm:spPr/>
    </dgm:pt>
    <dgm:pt modelId="{C4D13A98-2942-4293-B5F1-682F41EDE037}" type="pres">
      <dgm:prSet presAssocID="{18F34783-24BB-443D-A808-47DD0C07BADA}" presName="parentLeftMargin" presStyleLbl="node1" presStyleIdx="0" presStyleCnt="2"/>
      <dgm:spPr/>
    </dgm:pt>
    <dgm:pt modelId="{D333EAFF-A619-47DF-BF65-6A7E14109552}" type="pres">
      <dgm:prSet presAssocID="{18F34783-24BB-443D-A808-47DD0C07BADA}" presName="parentText" presStyleLbl="node1" presStyleIdx="1" presStyleCnt="2">
        <dgm:presLayoutVars>
          <dgm:chMax val="0"/>
          <dgm:bulletEnabled val="1"/>
        </dgm:presLayoutVars>
      </dgm:prSet>
      <dgm:spPr/>
    </dgm:pt>
    <dgm:pt modelId="{A40C94D9-2394-4D51-ABF2-1E4B2926C2EE}" type="pres">
      <dgm:prSet presAssocID="{18F34783-24BB-443D-A808-47DD0C07BADA}" presName="negativeSpace" presStyleCnt="0"/>
      <dgm:spPr/>
    </dgm:pt>
    <dgm:pt modelId="{D232E0BA-AD76-4DEC-BF1E-EE607D240DC4}" type="pres">
      <dgm:prSet presAssocID="{18F34783-24BB-443D-A808-47DD0C07BADA}" presName="childText" presStyleLbl="conFgAcc1" presStyleIdx="1" presStyleCnt="2" custScaleY="100377">
        <dgm:presLayoutVars>
          <dgm:bulletEnabled val="1"/>
        </dgm:presLayoutVars>
      </dgm:prSet>
      <dgm:spPr/>
    </dgm:pt>
  </dgm:ptLst>
  <dgm:cxnLst>
    <dgm:cxn modelId="{720E491A-0590-437D-80ED-09B44F8AB87B}" type="presOf" srcId="{A1CFD6AA-35FC-46E7-9B6E-167DEDFF0B23}" destId="{FC565BBD-EB6C-4E27-80F3-913D6A017199}" srcOrd="0" destOrd="0" presId="urn:microsoft.com/office/officeart/2005/8/layout/list1"/>
    <dgm:cxn modelId="{21235B1F-369A-42C5-A38C-301BA009F710}" type="presOf" srcId="{63F4E7A6-0AFE-4748-99BD-CCD954E6E51A}" destId="{C9AE5F77-1E77-4553-B6BA-E84D1B4E1908}" srcOrd="0" destOrd="0" presId="urn:microsoft.com/office/officeart/2005/8/layout/list1"/>
    <dgm:cxn modelId="{BBCC802C-143A-4E28-B533-E7170714168B}" type="presOf" srcId="{18F34783-24BB-443D-A808-47DD0C07BADA}" destId="{C4D13A98-2942-4293-B5F1-682F41EDE037}" srcOrd="0" destOrd="0" presId="urn:microsoft.com/office/officeart/2005/8/layout/list1"/>
    <dgm:cxn modelId="{99298C34-954F-4BF5-9C8B-E5164833004C}" type="presOf" srcId="{C53E418B-2B7F-4E60-9CE7-0A6A445809D0}" destId="{FC565BBD-EB6C-4E27-80F3-913D6A017199}" srcOrd="0" destOrd="1" presId="urn:microsoft.com/office/officeart/2005/8/layout/list1"/>
    <dgm:cxn modelId="{40C3633E-CD71-4D99-951A-2D21D1AAE471}" srcId="{18F34783-24BB-443D-A808-47DD0C07BADA}" destId="{006E5F05-442D-422C-B9DB-D884773C6B9C}" srcOrd="1" destOrd="0" parTransId="{47BCF90A-3892-4DC1-8449-00287B9B20B6}" sibTransId="{42AB55CD-F8CD-41F0-BE8D-37A10DD340C3}"/>
    <dgm:cxn modelId="{49DF3D45-8148-42DD-A28C-6AB572908A79}" srcId="{18F34783-24BB-443D-A808-47DD0C07BADA}" destId="{24B0ADD1-C446-47A7-A3A2-F67B0E9FCCE5}" srcOrd="3" destOrd="0" parTransId="{2441D566-832F-484B-B3E5-D80E93BAE2A5}" sibTransId="{5470A6BF-2603-4029-8E9E-6907AA033E6A}"/>
    <dgm:cxn modelId="{01EC8E80-F434-4882-AEC0-3F7A3C469E14}" type="presOf" srcId="{63F4E7A6-0AFE-4748-99BD-CCD954E6E51A}" destId="{CEABE304-2B18-4B80-998B-CDE1447DCE66}" srcOrd="1" destOrd="0" presId="urn:microsoft.com/office/officeart/2005/8/layout/list1"/>
    <dgm:cxn modelId="{2E959E83-2306-42F9-B40A-50131D0572D1}" type="presOf" srcId="{D8CBD3F7-3646-4920-87F9-7E6DF234163B}" destId="{C59AD452-A492-4342-94BA-C749DE6662ED}" srcOrd="0" destOrd="0" presId="urn:microsoft.com/office/officeart/2005/8/layout/list1"/>
    <dgm:cxn modelId="{9C424B89-7176-48A0-B107-30011E6CF160}" type="presOf" srcId="{4DA2A003-E54B-4C77-85CA-21732FD9B462}" destId="{D232E0BA-AD76-4DEC-BF1E-EE607D240DC4}" srcOrd="0" destOrd="0" presId="urn:microsoft.com/office/officeart/2005/8/layout/list1"/>
    <dgm:cxn modelId="{999AB889-A99C-4906-B07C-5297C7C03603}" type="presOf" srcId="{18F34783-24BB-443D-A808-47DD0C07BADA}" destId="{D333EAFF-A619-47DF-BF65-6A7E14109552}" srcOrd="1" destOrd="0" presId="urn:microsoft.com/office/officeart/2005/8/layout/list1"/>
    <dgm:cxn modelId="{4CC1CD95-8251-4594-BB46-5F4B4D6FDC8C}" type="presOf" srcId="{24B0ADD1-C446-47A7-A3A2-F67B0E9FCCE5}" destId="{D232E0BA-AD76-4DEC-BF1E-EE607D240DC4}" srcOrd="0" destOrd="3" presId="urn:microsoft.com/office/officeart/2005/8/layout/list1"/>
    <dgm:cxn modelId="{C3C8F599-12FD-414B-9AD5-D551FC9110DB}" srcId="{18F34783-24BB-443D-A808-47DD0C07BADA}" destId="{4DA2A003-E54B-4C77-85CA-21732FD9B462}" srcOrd="0" destOrd="0" parTransId="{25FDB74D-28B4-48F2-A967-D75001F98A45}" sibTransId="{41FD1F12-2E54-4B81-82A2-A9ACEB794B39}"/>
    <dgm:cxn modelId="{67CCE59C-1FF1-438F-9A66-B7D76603F70F}" type="presOf" srcId="{C9CC0941-9DB0-4465-BA19-FE16F8CC775F}" destId="{D232E0BA-AD76-4DEC-BF1E-EE607D240DC4}" srcOrd="0" destOrd="2" presId="urn:microsoft.com/office/officeart/2005/8/layout/list1"/>
    <dgm:cxn modelId="{DC0777AC-8692-4030-8FD1-015A3DC1A655}" srcId="{18F34783-24BB-443D-A808-47DD0C07BADA}" destId="{C9CC0941-9DB0-4465-BA19-FE16F8CC775F}" srcOrd="2" destOrd="0" parTransId="{CFA2AB06-04E7-41E2-AE6F-92424CBEB1F8}" sibTransId="{A2B8ACE6-FE4D-437E-8AEA-8B6BF2EE3145}"/>
    <dgm:cxn modelId="{EBF69EC3-4521-4993-848E-923629EE24F4}" type="presOf" srcId="{006E5F05-442D-422C-B9DB-D884773C6B9C}" destId="{D232E0BA-AD76-4DEC-BF1E-EE607D240DC4}" srcOrd="0" destOrd="1" presId="urn:microsoft.com/office/officeart/2005/8/layout/list1"/>
    <dgm:cxn modelId="{75C4E1C4-3F76-4A37-844B-20A64AF4F3F4}" srcId="{D8CBD3F7-3646-4920-87F9-7E6DF234163B}" destId="{63F4E7A6-0AFE-4748-99BD-CCD954E6E51A}" srcOrd="0" destOrd="0" parTransId="{F0599261-A790-47AF-95D3-F2E465B5CC02}" sibTransId="{8275C1F3-ABCF-41E3-955A-91B5F55952DE}"/>
    <dgm:cxn modelId="{C124D1E5-28D2-4A9B-A4DA-5DC541B7CBB8}" srcId="{63F4E7A6-0AFE-4748-99BD-CCD954E6E51A}" destId="{A1CFD6AA-35FC-46E7-9B6E-167DEDFF0B23}" srcOrd="0" destOrd="0" parTransId="{789BF2BB-AF6B-4DB9-9647-83DF5F568A9B}" sibTransId="{AAE4A590-AA3E-4E83-BDE3-E5E965AF4CC3}"/>
    <dgm:cxn modelId="{6D1F15EE-88E3-43DE-BDCE-5F44C9209890}" srcId="{D8CBD3F7-3646-4920-87F9-7E6DF234163B}" destId="{18F34783-24BB-443D-A808-47DD0C07BADA}" srcOrd="1" destOrd="0" parTransId="{6D596ACD-0871-4918-9C96-CBE44ED24B71}" sibTransId="{50D6B9A4-FA72-454D-98A1-6608E1CE7ED3}"/>
    <dgm:cxn modelId="{372401F1-AB73-416E-BA02-949D29395BE1}" srcId="{63F4E7A6-0AFE-4748-99BD-CCD954E6E51A}" destId="{C53E418B-2B7F-4E60-9CE7-0A6A445809D0}" srcOrd="1" destOrd="0" parTransId="{792EDCCA-5E30-48DF-B64A-B11F4BE474FD}" sibTransId="{3816EB1F-91B1-42C0-9F99-10ACEE6BD34E}"/>
    <dgm:cxn modelId="{973BEA6B-5572-4397-901E-89E559783F0D}" type="presParOf" srcId="{C59AD452-A492-4342-94BA-C749DE6662ED}" destId="{D3512064-6252-4AF0-BBE4-9D3514F0F1E5}" srcOrd="0" destOrd="0" presId="urn:microsoft.com/office/officeart/2005/8/layout/list1"/>
    <dgm:cxn modelId="{75568567-08B6-4686-9D92-C7F7CAFD29F7}" type="presParOf" srcId="{D3512064-6252-4AF0-BBE4-9D3514F0F1E5}" destId="{C9AE5F77-1E77-4553-B6BA-E84D1B4E1908}" srcOrd="0" destOrd="0" presId="urn:microsoft.com/office/officeart/2005/8/layout/list1"/>
    <dgm:cxn modelId="{48D81393-847E-4CC1-93EC-D2DBCD051C6D}" type="presParOf" srcId="{D3512064-6252-4AF0-BBE4-9D3514F0F1E5}" destId="{CEABE304-2B18-4B80-998B-CDE1447DCE66}" srcOrd="1" destOrd="0" presId="urn:microsoft.com/office/officeart/2005/8/layout/list1"/>
    <dgm:cxn modelId="{B5267208-BB1F-416F-9A94-A2EA0D46962F}" type="presParOf" srcId="{C59AD452-A492-4342-94BA-C749DE6662ED}" destId="{A2D146EE-B634-4D70-AC11-2322B95806A7}" srcOrd="1" destOrd="0" presId="urn:microsoft.com/office/officeart/2005/8/layout/list1"/>
    <dgm:cxn modelId="{8E7E77D4-BE97-47E7-9AAA-C6EF403BA597}" type="presParOf" srcId="{C59AD452-A492-4342-94BA-C749DE6662ED}" destId="{FC565BBD-EB6C-4E27-80F3-913D6A017199}" srcOrd="2" destOrd="0" presId="urn:microsoft.com/office/officeart/2005/8/layout/list1"/>
    <dgm:cxn modelId="{50AA9562-7A0D-4550-B20C-0C1A80E395F9}" type="presParOf" srcId="{C59AD452-A492-4342-94BA-C749DE6662ED}" destId="{ABD1C796-9AF3-4DE8-8A9A-B0A79E49C6C8}" srcOrd="3" destOrd="0" presId="urn:microsoft.com/office/officeart/2005/8/layout/list1"/>
    <dgm:cxn modelId="{EFD425BE-2801-431F-B69E-1F5029B9B169}" type="presParOf" srcId="{C59AD452-A492-4342-94BA-C749DE6662ED}" destId="{A66C4B9C-0677-4B58-97E4-10263EF70B6D}" srcOrd="4" destOrd="0" presId="urn:microsoft.com/office/officeart/2005/8/layout/list1"/>
    <dgm:cxn modelId="{162DF939-3CDA-48CE-A280-BBD5E43881DF}" type="presParOf" srcId="{A66C4B9C-0677-4B58-97E4-10263EF70B6D}" destId="{C4D13A98-2942-4293-B5F1-682F41EDE037}" srcOrd="0" destOrd="0" presId="urn:microsoft.com/office/officeart/2005/8/layout/list1"/>
    <dgm:cxn modelId="{464F5C0D-B6A8-44E4-B078-C74815616C69}" type="presParOf" srcId="{A66C4B9C-0677-4B58-97E4-10263EF70B6D}" destId="{D333EAFF-A619-47DF-BF65-6A7E14109552}" srcOrd="1" destOrd="0" presId="urn:microsoft.com/office/officeart/2005/8/layout/list1"/>
    <dgm:cxn modelId="{88632812-A09B-41F2-8D7A-47E1C13A84A3}" type="presParOf" srcId="{C59AD452-A492-4342-94BA-C749DE6662ED}" destId="{A40C94D9-2394-4D51-ABF2-1E4B2926C2EE}" srcOrd="5" destOrd="0" presId="urn:microsoft.com/office/officeart/2005/8/layout/list1"/>
    <dgm:cxn modelId="{55B450EF-DFFF-47B6-8301-5D3137B5AD06}" type="presParOf" srcId="{C59AD452-A492-4342-94BA-C749DE6662ED}" destId="{D232E0BA-AD76-4DEC-BF1E-EE607D240D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CBD3F7-3646-4920-87F9-7E6DF234163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3F4E7A6-0AFE-4748-99BD-CCD954E6E51A}">
      <dgm:prSet/>
      <dgm:spPr/>
      <dgm:t>
        <a:bodyPr/>
        <a:lstStyle/>
        <a:p>
          <a:r>
            <a:rPr lang="en-US" b="1" dirty="0"/>
            <a:t>Goals</a:t>
          </a:r>
        </a:p>
      </dgm:t>
    </dgm:pt>
    <dgm:pt modelId="{F0599261-A790-47AF-95D3-F2E465B5CC02}" type="parTrans" cxnId="{75C4E1C4-3F76-4A37-844B-20A64AF4F3F4}">
      <dgm:prSet/>
      <dgm:spPr/>
      <dgm:t>
        <a:bodyPr/>
        <a:lstStyle/>
        <a:p>
          <a:endParaRPr lang="en-US"/>
        </a:p>
      </dgm:t>
    </dgm:pt>
    <dgm:pt modelId="{8275C1F3-ABCF-41E3-955A-91B5F55952DE}" type="sibTrans" cxnId="{75C4E1C4-3F76-4A37-844B-20A64AF4F3F4}">
      <dgm:prSet/>
      <dgm:spPr/>
      <dgm:t>
        <a:bodyPr/>
        <a:lstStyle/>
        <a:p>
          <a:endParaRPr lang="en-US"/>
        </a:p>
      </dgm:t>
    </dgm:pt>
    <dgm:pt modelId="{A1CFD6AA-35FC-46E7-9B6E-167DEDFF0B23}">
      <dgm:prSet/>
      <dgm:spPr/>
      <dgm:t>
        <a:bodyPr/>
        <a:lstStyle/>
        <a:p>
          <a:r>
            <a:rPr lang="en-US" b="1" dirty="0"/>
            <a:t>A proactive, predictive, assets-based, equity-centered, “No Wrong Door” culture of dignity, respect​, safety, compassion and care</a:t>
          </a:r>
        </a:p>
      </dgm:t>
    </dgm:pt>
    <dgm:pt modelId="{789BF2BB-AF6B-4DB9-9647-83DF5F568A9B}" type="parTrans" cxnId="{C124D1E5-28D2-4A9B-A4DA-5DC541B7CBB8}">
      <dgm:prSet/>
      <dgm:spPr/>
      <dgm:t>
        <a:bodyPr/>
        <a:lstStyle/>
        <a:p>
          <a:endParaRPr lang="en-US"/>
        </a:p>
      </dgm:t>
    </dgm:pt>
    <dgm:pt modelId="{AAE4A590-AA3E-4E83-BDE3-E5E965AF4CC3}" type="sibTrans" cxnId="{C124D1E5-28D2-4A9B-A4DA-5DC541B7CBB8}">
      <dgm:prSet/>
      <dgm:spPr/>
      <dgm:t>
        <a:bodyPr/>
        <a:lstStyle/>
        <a:p>
          <a:endParaRPr lang="en-US"/>
        </a:p>
      </dgm:t>
    </dgm:pt>
    <dgm:pt modelId="{18F34783-24BB-443D-A808-47DD0C07BADA}">
      <dgm:prSet/>
      <dgm:spPr/>
      <dgm:t>
        <a:bodyPr/>
        <a:lstStyle/>
        <a:p>
          <a:r>
            <a:rPr lang="en-US" b="1" dirty="0"/>
            <a:t>Key Preliminary Recommendations</a:t>
          </a:r>
        </a:p>
      </dgm:t>
    </dgm:pt>
    <dgm:pt modelId="{6D596ACD-0871-4918-9C96-CBE44ED24B71}" type="parTrans" cxnId="{6D1F15EE-88E3-43DE-BDCE-5F44C9209890}">
      <dgm:prSet/>
      <dgm:spPr/>
      <dgm:t>
        <a:bodyPr/>
        <a:lstStyle/>
        <a:p>
          <a:endParaRPr lang="en-US"/>
        </a:p>
      </dgm:t>
    </dgm:pt>
    <dgm:pt modelId="{50D6B9A4-FA72-454D-98A1-6608E1CE7ED3}" type="sibTrans" cxnId="{6D1F15EE-88E3-43DE-BDCE-5F44C9209890}">
      <dgm:prSet/>
      <dgm:spPr/>
      <dgm:t>
        <a:bodyPr/>
        <a:lstStyle/>
        <a:p>
          <a:endParaRPr lang="en-US"/>
        </a:p>
      </dgm:t>
    </dgm:pt>
    <dgm:pt modelId="{A8C9E8AF-0A12-4A52-BAAF-589124528E40}">
      <dgm:prSet/>
      <dgm:spPr/>
      <dgm:t>
        <a:bodyPr/>
        <a:lstStyle/>
        <a:p>
          <a:r>
            <a:rPr lang="en-US" b="1" dirty="0"/>
            <a:t>Seamless, wraparound support that ensures access and integrates academic and career advising with academic support, mental health, safety and wellness, housing and food security, digital access, and restorative justice</a:t>
          </a:r>
        </a:p>
      </dgm:t>
    </dgm:pt>
    <dgm:pt modelId="{3198D43E-5EAC-4910-83E6-8FAC777C0C8B}" type="parTrans" cxnId="{6B60F787-ADD8-4160-95BC-741647A30EDB}">
      <dgm:prSet/>
      <dgm:spPr/>
      <dgm:t>
        <a:bodyPr/>
        <a:lstStyle/>
        <a:p>
          <a:endParaRPr lang="en-US"/>
        </a:p>
      </dgm:t>
    </dgm:pt>
    <dgm:pt modelId="{4E274064-9CA9-44B9-BDBB-F195758E4E9A}" type="sibTrans" cxnId="{6B60F787-ADD8-4160-95BC-741647A30EDB}">
      <dgm:prSet/>
      <dgm:spPr/>
      <dgm:t>
        <a:bodyPr/>
        <a:lstStyle/>
        <a:p>
          <a:endParaRPr lang="en-US"/>
        </a:p>
      </dgm:t>
    </dgm:pt>
    <dgm:pt modelId="{DA286C8F-F574-4B15-9DB9-6B9FBA167340}">
      <dgm:prSet/>
      <dgm:spPr/>
      <dgm:t>
        <a:bodyPr/>
        <a:lstStyle/>
        <a:p>
          <a:r>
            <a:rPr lang="en-US" b="1" dirty="0"/>
            <a:t>Review and revise campus policing practices to address racial trauma, center wellness and mental health awareness, and incorporate restorative justice practices</a:t>
          </a:r>
        </a:p>
      </dgm:t>
    </dgm:pt>
    <dgm:pt modelId="{3D8CF081-9659-4210-9AFF-78CB24E34B33}" type="parTrans" cxnId="{814D6C9F-24F1-4AC6-B464-A2D6284A7585}">
      <dgm:prSet/>
      <dgm:spPr/>
      <dgm:t>
        <a:bodyPr/>
        <a:lstStyle/>
        <a:p>
          <a:endParaRPr lang="en-US"/>
        </a:p>
      </dgm:t>
    </dgm:pt>
    <dgm:pt modelId="{7B069D47-4DA7-42EE-8F75-0F7A73A6D9EE}" type="sibTrans" cxnId="{814D6C9F-24F1-4AC6-B464-A2D6284A7585}">
      <dgm:prSet/>
      <dgm:spPr/>
      <dgm:t>
        <a:bodyPr/>
        <a:lstStyle/>
        <a:p>
          <a:endParaRPr lang="en-US"/>
        </a:p>
      </dgm:t>
    </dgm:pt>
    <dgm:pt modelId="{C37CE6B9-49AA-4708-93C2-21A207301C4C}">
      <dgm:prSet/>
      <dgm:spPr/>
      <dgm:t>
        <a:bodyPr/>
        <a:lstStyle/>
        <a:p>
          <a:r>
            <a:rPr lang="en-US" b="1" dirty="0"/>
            <a:t>Explore partnerships with community agencies and other providers to amplify mental health support designed for students of color</a:t>
          </a:r>
        </a:p>
      </dgm:t>
    </dgm:pt>
    <dgm:pt modelId="{C258B350-AFF1-4DDE-A633-8834EC94F83C}" type="parTrans" cxnId="{EEBC1319-4375-4181-8AEE-0D8AA5A398D5}">
      <dgm:prSet/>
      <dgm:spPr/>
      <dgm:t>
        <a:bodyPr/>
        <a:lstStyle/>
        <a:p>
          <a:endParaRPr lang="en-US"/>
        </a:p>
      </dgm:t>
    </dgm:pt>
    <dgm:pt modelId="{CDBBD35E-ADFD-4635-B025-41506841830A}" type="sibTrans" cxnId="{EEBC1319-4375-4181-8AEE-0D8AA5A398D5}">
      <dgm:prSet/>
      <dgm:spPr/>
      <dgm:t>
        <a:bodyPr/>
        <a:lstStyle/>
        <a:p>
          <a:endParaRPr lang="en-US"/>
        </a:p>
      </dgm:t>
    </dgm:pt>
    <dgm:pt modelId="{2DDAF116-E95E-4C95-994A-A54C12572A27}">
      <dgm:prSet/>
      <dgm:spPr/>
      <dgm:t>
        <a:bodyPr/>
        <a:lstStyle/>
        <a:p>
          <a:r>
            <a:rPr lang="en-US" b="1" dirty="0"/>
            <a:t>Support the recommendations of the Basic Needs Security Advisory Committee</a:t>
          </a:r>
        </a:p>
      </dgm:t>
    </dgm:pt>
    <dgm:pt modelId="{148AEBA4-0217-4FFB-AF52-8C91279FFBA2}" type="parTrans" cxnId="{55423974-AB2A-4A5A-BCAC-1C0E3BCCA272}">
      <dgm:prSet/>
      <dgm:spPr/>
      <dgm:t>
        <a:bodyPr/>
        <a:lstStyle/>
        <a:p>
          <a:endParaRPr lang="en-US"/>
        </a:p>
      </dgm:t>
    </dgm:pt>
    <dgm:pt modelId="{CD2A0A0A-3B19-46AF-ACE4-E9F74FC9B8C7}" type="sibTrans" cxnId="{55423974-AB2A-4A5A-BCAC-1C0E3BCCA272}">
      <dgm:prSet/>
      <dgm:spPr/>
      <dgm:t>
        <a:bodyPr/>
        <a:lstStyle/>
        <a:p>
          <a:endParaRPr lang="en-US"/>
        </a:p>
      </dgm:t>
    </dgm:pt>
    <dgm:pt modelId="{4F87CAF3-CFF9-43D2-9E3C-3BFE3452A5C3}" type="pres">
      <dgm:prSet presAssocID="{D8CBD3F7-3646-4920-87F9-7E6DF234163B}" presName="Name0" presStyleCnt="0">
        <dgm:presLayoutVars>
          <dgm:dir/>
          <dgm:animLvl val="lvl"/>
          <dgm:resizeHandles val="exact"/>
        </dgm:presLayoutVars>
      </dgm:prSet>
      <dgm:spPr/>
    </dgm:pt>
    <dgm:pt modelId="{A3157552-7B6D-4E10-92C7-5F245D1C341C}" type="pres">
      <dgm:prSet presAssocID="{63F4E7A6-0AFE-4748-99BD-CCD954E6E51A}" presName="composite" presStyleCnt="0"/>
      <dgm:spPr/>
    </dgm:pt>
    <dgm:pt modelId="{925EADDE-FCF7-4C99-BC0E-F9AC704B4E1B}" type="pres">
      <dgm:prSet presAssocID="{63F4E7A6-0AFE-4748-99BD-CCD954E6E51A}" presName="parTx" presStyleLbl="alignNode1" presStyleIdx="0" presStyleCnt="2">
        <dgm:presLayoutVars>
          <dgm:chMax val="0"/>
          <dgm:chPref val="0"/>
          <dgm:bulletEnabled val="1"/>
        </dgm:presLayoutVars>
      </dgm:prSet>
      <dgm:spPr/>
    </dgm:pt>
    <dgm:pt modelId="{B30AD30C-A847-485A-B8D2-89E65134EB8F}" type="pres">
      <dgm:prSet presAssocID="{63F4E7A6-0AFE-4748-99BD-CCD954E6E51A}" presName="desTx" presStyleLbl="alignAccFollowNode1" presStyleIdx="0" presStyleCnt="2" custLinFactNeighborX="-1">
        <dgm:presLayoutVars>
          <dgm:bulletEnabled val="1"/>
        </dgm:presLayoutVars>
      </dgm:prSet>
      <dgm:spPr/>
    </dgm:pt>
    <dgm:pt modelId="{6FB33FAA-019C-4FFE-B528-3E567A014427}" type="pres">
      <dgm:prSet presAssocID="{8275C1F3-ABCF-41E3-955A-91B5F55952DE}" presName="space" presStyleCnt="0"/>
      <dgm:spPr/>
    </dgm:pt>
    <dgm:pt modelId="{56A878D5-63DD-4325-9618-90095B135400}" type="pres">
      <dgm:prSet presAssocID="{18F34783-24BB-443D-A808-47DD0C07BADA}" presName="composite" presStyleCnt="0"/>
      <dgm:spPr/>
    </dgm:pt>
    <dgm:pt modelId="{90854ED4-2CC4-45FC-9C8D-AEC8C052EBE5}" type="pres">
      <dgm:prSet presAssocID="{18F34783-24BB-443D-A808-47DD0C07BADA}" presName="parTx" presStyleLbl="alignNode1" presStyleIdx="1" presStyleCnt="2">
        <dgm:presLayoutVars>
          <dgm:chMax val="0"/>
          <dgm:chPref val="0"/>
          <dgm:bulletEnabled val="1"/>
        </dgm:presLayoutVars>
      </dgm:prSet>
      <dgm:spPr/>
    </dgm:pt>
    <dgm:pt modelId="{C854FA1B-4230-467F-A249-FD6D952C93F3}" type="pres">
      <dgm:prSet presAssocID="{18F34783-24BB-443D-A808-47DD0C07BADA}" presName="desTx" presStyleLbl="alignAccFollowNode1" presStyleIdx="1" presStyleCnt="2">
        <dgm:presLayoutVars>
          <dgm:bulletEnabled val="1"/>
        </dgm:presLayoutVars>
      </dgm:prSet>
      <dgm:spPr/>
    </dgm:pt>
  </dgm:ptLst>
  <dgm:cxnLst>
    <dgm:cxn modelId="{EEBC1319-4375-4181-8AEE-0D8AA5A398D5}" srcId="{18F34783-24BB-443D-A808-47DD0C07BADA}" destId="{C37CE6B9-49AA-4708-93C2-21A207301C4C}" srcOrd="1" destOrd="0" parTransId="{C258B350-AFF1-4DDE-A633-8834EC94F83C}" sibTransId="{CDBBD35E-ADFD-4635-B025-41506841830A}"/>
    <dgm:cxn modelId="{4D664C3A-2B04-477F-9DEC-D860461594DB}" type="presOf" srcId="{C37CE6B9-49AA-4708-93C2-21A207301C4C}" destId="{C854FA1B-4230-467F-A249-FD6D952C93F3}" srcOrd="0" destOrd="1" presId="urn:microsoft.com/office/officeart/2005/8/layout/hList1"/>
    <dgm:cxn modelId="{AEC6D35F-2834-4881-83AE-1CF1231BCFEC}" type="presOf" srcId="{2DDAF116-E95E-4C95-994A-A54C12572A27}" destId="{C854FA1B-4230-467F-A249-FD6D952C93F3}" srcOrd="0" destOrd="2" presId="urn:microsoft.com/office/officeart/2005/8/layout/hList1"/>
    <dgm:cxn modelId="{18DE8863-3EEF-4D16-AB72-F451DA358A83}" type="presOf" srcId="{DA286C8F-F574-4B15-9DB9-6B9FBA167340}" destId="{C854FA1B-4230-467F-A249-FD6D952C93F3}" srcOrd="0" destOrd="0" presId="urn:microsoft.com/office/officeart/2005/8/layout/hList1"/>
    <dgm:cxn modelId="{240D0A6C-7541-4201-A2A2-9C4D4F765F13}" type="presOf" srcId="{D8CBD3F7-3646-4920-87F9-7E6DF234163B}" destId="{4F87CAF3-CFF9-43D2-9E3C-3BFE3452A5C3}" srcOrd="0" destOrd="0" presId="urn:microsoft.com/office/officeart/2005/8/layout/hList1"/>
    <dgm:cxn modelId="{55423974-AB2A-4A5A-BCAC-1C0E3BCCA272}" srcId="{18F34783-24BB-443D-A808-47DD0C07BADA}" destId="{2DDAF116-E95E-4C95-994A-A54C12572A27}" srcOrd="2" destOrd="0" parTransId="{148AEBA4-0217-4FFB-AF52-8C91279FFBA2}" sibTransId="{CD2A0A0A-3B19-46AF-ACE4-E9F74FC9B8C7}"/>
    <dgm:cxn modelId="{6B60F787-ADD8-4160-95BC-741647A30EDB}" srcId="{63F4E7A6-0AFE-4748-99BD-CCD954E6E51A}" destId="{A8C9E8AF-0A12-4A52-BAAF-589124528E40}" srcOrd="1" destOrd="0" parTransId="{3198D43E-5EAC-4910-83E6-8FAC777C0C8B}" sibTransId="{4E274064-9CA9-44B9-BDBB-F195758E4E9A}"/>
    <dgm:cxn modelId="{814D6C9F-24F1-4AC6-B464-A2D6284A7585}" srcId="{18F34783-24BB-443D-A808-47DD0C07BADA}" destId="{DA286C8F-F574-4B15-9DB9-6B9FBA167340}" srcOrd="0" destOrd="0" parTransId="{3D8CF081-9659-4210-9AFF-78CB24E34B33}" sibTransId="{7B069D47-4DA7-42EE-8F75-0F7A73A6D9EE}"/>
    <dgm:cxn modelId="{31BCF4B6-4DCE-4E30-A72C-AC1C9C505A08}" type="presOf" srcId="{A1CFD6AA-35FC-46E7-9B6E-167DEDFF0B23}" destId="{B30AD30C-A847-485A-B8D2-89E65134EB8F}" srcOrd="0" destOrd="0" presId="urn:microsoft.com/office/officeart/2005/8/layout/hList1"/>
    <dgm:cxn modelId="{75C4E1C4-3F76-4A37-844B-20A64AF4F3F4}" srcId="{D8CBD3F7-3646-4920-87F9-7E6DF234163B}" destId="{63F4E7A6-0AFE-4748-99BD-CCD954E6E51A}" srcOrd="0" destOrd="0" parTransId="{F0599261-A790-47AF-95D3-F2E465B5CC02}" sibTransId="{8275C1F3-ABCF-41E3-955A-91B5F55952DE}"/>
    <dgm:cxn modelId="{BFC142D0-9891-46A9-9253-B5A7A6AA0DDA}" type="presOf" srcId="{63F4E7A6-0AFE-4748-99BD-CCD954E6E51A}" destId="{925EADDE-FCF7-4C99-BC0E-F9AC704B4E1B}" srcOrd="0" destOrd="0" presId="urn:microsoft.com/office/officeart/2005/8/layout/hList1"/>
    <dgm:cxn modelId="{261AB6D1-2942-481F-9129-D0519C3C7A0E}" type="presOf" srcId="{A8C9E8AF-0A12-4A52-BAAF-589124528E40}" destId="{B30AD30C-A847-485A-B8D2-89E65134EB8F}" srcOrd="0" destOrd="1" presId="urn:microsoft.com/office/officeart/2005/8/layout/hList1"/>
    <dgm:cxn modelId="{C124D1E5-28D2-4A9B-A4DA-5DC541B7CBB8}" srcId="{63F4E7A6-0AFE-4748-99BD-CCD954E6E51A}" destId="{A1CFD6AA-35FC-46E7-9B6E-167DEDFF0B23}" srcOrd="0" destOrd="0" parTransId="{789BF2BB-AF6B-4DB9-9647-83DF5F568A9B}" sibTransId="{AAE4A590-AA3E-4E83-BDE3-E5E965AF4CC3}"/>
    <dgm:cxn modelId="{C769C8EA-3A13-4428-8CC6-87AE62637F5F}" type="presOf" srcId="{18F34783-24BB-443D-A808-47DD0C07BADA}" destId="{90854ED4-2CC4-45FC-9C8D-AEC8C052EBE5}" srcOrd="0" destOrd="0" presId="urn:microsoft.com/office/officeart/2005/8/layout/hList1"/>
    <dgm:cxn modelId="{6D1F15EE-88E3-43DE-BDCE-5F44C9209890}" srcId="{D8CBD3F7-3646-4920-87F9-7E6DF234163B}" destId="{18F34783-24BB-443D-A808-47DD0C07BADA}" srcOrd="1" destOrd="0" parTransId="{6D596ACD-0871-4918-9C96-CBE44ED24B71}" sibTransId="{50D6B9A4-FA72-454D-98A1-6608E1CE7ED3}"/>
    <dgm:cxn modelId="{DFF9D8C1-7FFE-472C-ABB4-A9E42E5C8825}" type="presParOf" srcId="{4F87CAF3-CFF9-43D2-9E3C-3BFE3452A5C3}" destId="{A3157552-7B6D-4E10-92C7-5F245D1C341C}" srcOrd="0" destOrd="0" presId="urn:microsoft.com/office/officeart/2005/8/layout/hList1"/>
    <dgm:cxn modelId="{08313847-129A-479E-8DC4-493C1237D9A6}" type="presParOf" srcId="{A3157552-7B6D-4E10-92C7-5F245D1C341C}" destId="{925EADDE-FCF7-4C99-BC0E-F9AC704B4E1B}" srcOrd="0" destOrd="0" presId="urn:microsoft.com/office/officeart/2005/8/layout/hList1"/>
    <dgm:cxn modelId="{AC11948F-80B9-4227-B3AF-3CB67C70EA68}" type="presParOf" srcId="{A3157552-7B6D-4E10-92C7-5F245D1C341C}" destId="{B30AD30C-A847-485A-B8D2-89E65134EB8F}" srcOrd="1" destOrd="0" presId="urn:microsoft.com/office/officeart/2005/8/layout/hList1"/>
    <dgm:cxn modelId="{4CB3F925-5FDC-4842-BB61-E7F772DA2F2B}" type="presParOf" srcId="{4F87CAF3-CFF9-43D2-9E3C-3BFE3452A5C3}" destId="{6FB33FAA-019C-4FFE-B528-3E567A014427}" srcOrd="1" destOrd="0" presId="urn:microsoft.com/office/officeart/2005/8/layout/hList1"/>
    <dgm:cxn modelId="{A8067BD7-1919-4E97-94BE-78F1FD8BD366}" type="presParOf" srcId="{4F87CAF3-CFF9-43D2-9E3C-3BFE3452A5C3}" destId="{56A878D5-63DD-4325-9618-90095B135400}" srcOrd="2" destOrd="0" presId="urn:microsoft.com/office/officeart/2005/8/layout/hList1"/>
    <dgm:cxn modelId="{135428B3-0B8E-46BA-B2A9-5C8BD68FA705}" type="presParOf" srcId="{56A878D5-63DD-4325-9618-90095B135400}" destId="{90854ED4-2CC4-45FC-9C8D-AEC8C052EBE5}" srcOrd="0" destOrd="0" presId="urn:microsoft.com/office/officeart/2005/8/layout/hList1"/>
    <dgm:cxn modelId="{85CD66AC-4A89-44E4-9E34-08F61241B393}" type="presParOf" srcId="{56A878D5-63DD-4325-9618-90095B135400}" destId="{C854FA1B-4230-467F-A249-FD6D952C93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A934EC-E7C3-4D58-9E64-A61EB2AA5443}"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30E3E77C-5A51-4080-BE47-3999C849BE94}">
      <dgm:prSet/>
      <dgm:spPr/>
      <dgm:t>
        <a:bodyPr/>
        <a:lstStyle/>
        <a:p>
          <a:r>
            <a:rPr lang="en-US" b="1" dirty="0"/>
            <a:t>What Needs more Evidence?</a:t>
          </a:r>
        </a:p>
      </dgm:t>
    </dgm:pt>
    <dgm:pt modelId="{07B96618-5D11-4EB2-83FB-FC2866D64675}" type="parTrans" cxnId="{8A04C5CA-FE66-4493-835D-8B4E789D3C43}">
      <dgm:prSet/>
      <dgm:spPr/>
      <dgm:t>
        <a:bodyPr/>
        <a:lstStyle/>
        <a:p>
          <a:endParaRPr lang="en-US"/>
        </a:p>
      </dgm:t>
    </dgm:pt>
    <dgm:pt modelId="{1302224E-F665-46DC-ABB5-214249C99E40}" type="sibTrans" cxnId="{8A04C5CA-FE66-4493-835D-8B4E789D3C43}">
      <dgm:prSet/>
      <dgm:spPr/>
      <dgm:t>
        <a:bodyPr/>
        <a:lstStyle/>
        <a:p>
          <a:endParaRPr lang="en-US"/>
        </a:p>
      </dgm:t>
    </dgm:pt>
    <dgm:pt modelId="{3F991E91-664D-41A7-A68D-09EE7DE7A1CD}">
      <dgm:prSet/>
      <dgm:spPr/>
      <dgm:t>
        <a:bodyPr/>
        <a:lstStyle/>
        <a:p>
          <a:r>
            <a:rPr lang="en-US" b="1" dirty="0"/>
            <a:t>What is unclear?</a:t>
          </a:r>
        </a:p>
      </dgm:t>
    </dgm:pt>
    <dgm:pt modelId="{E815DEC4-D523-402B-ADC9-DD70AE6E3D6A}" type="parTrans" cxnId="{35B3CAEF-11D4-4B12-93A9-8713C53B89AF}">
      <dgm:prSet/>
      <dgm:spPr/>
      <dgm:t>
        <a:bodyPr/>
        <a:lstStyle/>
        <a:p>
          <a:endParaRPr lang="en-US"/>
        </a:p>
      </dgm:t>
    </dgm:pt>
    <dgm:pt modelId="{792F4872-8444-4234-BA0D-11354B559F2E}" type="sibTrans" cxnId="{35B3CAEF-11D4-4B12-93A9-8713C53B89AF}">
      <dgm:prSet/>
      <dgm:spPr/>
      <dgm:t>
        <a:bodyPr/>
        <a:lstStyle/>
        <a:p>
          <a:endParaRPr lang="en-US"/>
        </a:p>
      </dgm:t>
    </dgm:pt>
    <dgm:pt modelId="{1300285A-84E9-44D2-BD68-293D9AA904A3}">
      <dgm:prSet/>
      <dgm:spPr/>
      <dgm:t>
        <a:bodyPr/>
        <a:lstStyle/>
        <a:p>
          <a:r>
            <a:rPr lang="en-US" b="1" dirty="0"/>
            <a:t>What is missing?</a:t>
          </a:r>
        </a:p>
      </dgm:t>
    </dgm:pt>
    <dgm:pt modelId="{FB65F8E1-78A5-41CE-9D79-C2813F1327C8}" type="parTrans" cxnId="{1ED69F0D-4170-4214-A456-D1B00CF68A43}">
      <dgm:prSet/>
      <dgm:spPr/>
      <dgm:t>
        <a:bodyPr/>
        <a:lstStyle/>
        <a:p>
          <a:endParaRPr lang="en-US"/>
        </a:p>
      </dgm:t>
    </dgm:pt>
    <dgm:pt modelId="{AF9CC403-D0B3-4A3E-B164-C800EA7546D7}" type="sibTrans" cxnId="{1ED69F0D-4170-4214-A456-D1B00CF68A43}">
      <dgm:prSet/>
      <dgm:spPr/>
      <dgm:t>
        <a:bodyPr/>
        <a:lstStyle/>
        <a:p>
          <a:endParaRPr lang="en-US"/>
        </a:p>
      </dgm:t>
    </dgm:pt>
    <dgm:pt modelId="{D987B2D6-E3EE-4BB6-9F61-4F5E383F1867}">
      <dgm:prSet/>
      <dgm:spPr/>
      <dgm:t>
        <a:bodyPr/>
        <a:lstStyle/>
        <a:p>
          <a:r>
            <a:rPr lang="en-US" b="1" dirty="0"/>
            <a:t>What Resonates With You?</a:t>
          </a:r>
        </a:p>
      </dgm:t>
    </dgm:pt>
    <dgm:pt modelId="{E6752AFD-6B84-4A4D-A91F-550203AE3E75}" type="parTrans" cxnId="{E7D5C488-3ACA-4D35-8632-188B3C6C0C78}">
      <dgm:prSet/>
      <dgm:spPr/>
      <dgm:t>
        <a:bodyPr/>
        <a:lstStyle/>
        <a:p>
          <a:endParaRPr lang="en-US"/>
        </a:p>
      </dgm:t>
    </dgm:pt>
    <dgm:pt modelId="{0CE2E7E8-45F1-4184-9200-26375DAF5572}" type="sibTrans" cxnId="{E7D5C488-3ACA-4D35-8632-188B3C6C0C78}">
      <dgm:prSet/>
      <dgm:spPr/>
      <dgm:t>
        <a:bodyPr/>
        <a:lstStyle/>
        <a:p>
          <a:endParaRPr lang="en-US"/>
        </a:p>
      </dgm:t>
    </dgm:pt>
    <dgm:pt modelId="{5CE2EE39-0C0F-4B56-B989-CE29AB0A98AA}" type="pres">
      <dgm:prSet presAssocID="{99A934EC-E7C3-4D58-9E64-A61EB2AA5443}" presName="cycle" presStyleCnt="0">
        <dgm:presLayoutVars>
          <dgm:dir/>
          <dgm:resizeHandles val="exact"/>
        </dgm:presLayoutVars>
      </dgm:prSet>
      <dgm:spPr/>
    </dgm:pt>
    <dgm:pt modelId="{16F4E75C-6CFF-4436-8E07-BCA449FA9FE4}" type="pres">
      <dgm:prSet presAssocID="{30E3E77C-5A51-4080-BE47-3999C849BE94}" presName="node" presStyleLbl="node1" presStyleIdx="0" presStyleCnt="4">
        <dgm:presLayoutVars>
          <dgm:bulletEnabled val="1"/>
        </dgm:presLayoutVars>
      </dgm:prSet>
      <dgm:spPr/>
    </dgm:pt>
    <dgm:pt modelId="{99E20F08-1035-4F45-8B31-20416A5934BE}" type="pres">
      <dgm:prSet presAssocID="{1302224E-F665-46DC-ABB5-214249C99E40}" presName="sibTrans" presStyleLbl="sibTrans2D1" presStyleIdx="0" presStyleCnt="4"/>
      <dgm:spPr/>
    </dgm:pt>
    <dgm:pt modelId="{ABA40155-8ADC-49B6-8CA9-A8B62789C09D}" type="pres">
      <dgm:prSet presAssocID="{1302224E-F665-46DC-ABB5-214249C99E40}" presName="connectorText" presStyleLbl="sibTrans2D1" presStyleIdx="0" presStyleCnt="4"/>
      <dgm:spPr/>
    </dgm:pt>
    <dgm:pt modelId="{26CFE303-1347-4CDE-9E82-F1BDB1D44676}" type="pres">
      <dgm:prSet presAssocID="{D987B2D6-E3EE-4BB6-9F61-4F5E383F1867}" presName="node" presStyleLbl="node1" presStyleIdx="1" presStyleCnt="4">
        <dgm:presLayoutVars>
          <dgm:bulletEnabled val="1"/>
        </dgm:presLayoutVars>
      </dgm:prSet>
      <dgm:spPr/>
    </dgm:pt>
    <dgm:pt modelId="{22C3FDC9-5414-44F8-A2EE-1A3BBBB67C40}" type="pres">
      <dgm:prSet presAssocID="{0CE2E7E8-45F1-4184-9200-26375DAF5572}" presName="sibTrans" presStyleLbl="sibTrans2D1" presStyleIdx="1" presStyleCnt="4"/>
      <dgm:spPr/>
    </dgm:pt>
    <dgm:pt modelId="{285D79D3-D7AF-4A21-8FE8-66529786BBF2}" type="pres">
      <dgm:prSet presAssocID="{0CE2E7E8-45F1-4184-9200-26375DAF5572}" presName="connectorText" presStyleLbl="sibTrans2D1" presStyleIdx="1" presStyleCnt="4"/>
      <dgm:spPr/>
    </dgm:pt>
    <dgm:pt modelId="{D7D92BAF-5677-4B56-9197-91B87AB6CA9D}" type="pres">
      <dgm:prSet presAssocID="{1300285A-84E9-44D2-BD68-293D9AA904A3}" presName="node" presStyleLbl="node1" presStyleIdx="2" presStyleCnt="4">
        <dgm:presLayoutVars>
          <dgm:bulletEnabled val="1"/>
        </dgm:presLayoutVars>
      </dgm:prSet>
      <dgm:spPr/>
    </dgm:pt>
    <dgm:pt modelId="{579724CB-CA13-4FA7-99E3-294C92478D10}" type="pres">
      <dgm:prSet presAssocID="{AF9CC403-D0B3-4A3E-B164-C800EA7546D7}" presName="sibTrans" presStyleLbl="sibTrans2D1" presStyleIdx="2" presStyleCnt="4"/>
      <dgm:spPr/>
    </dgm:pt>
    <dgm:pt modelId="{F3AA81E1-F163-4DDE-879C-1C218A0144AF}" type="pres">
      <dgm:prSet presAssocID="{AF9CC403-D0B3-4A3E-B164-C800EA7546D7}" presName="connectorText" presStyleLbl="sibTrans2D1" presStyleIdx="2" presStyleCnt="4"/>
      <dgm:spPr/>
    </dgm:pt>
    <dgm:pt modelId="{B68829AE-44BC-4BFB-A432-7DDC4D92AB83}" type="pres">
      <dgm:prSet presAssocID="{3F991E91-664D-41A7-A68D-09EE7DE7A1CD}" presName="node" presStyleLbl="node1" presStyleIdx="3" presStyleCnt="4">
        <dgm:presLayoutVars>
          <dgm:bulletEnabled val="1"/>
        </dgm:presLayoutVars>
      </dgm:prSet>
      <dgm:spPr/>
    </dgm:pt>
    <dgm:pt modelId="{4C75A170-A5AD-453A-93B5-A7899724335B}" type="pres">
      <dgm:prSet presAssocID="{792F4872-8444-4234-BA0D-11354B559F2E}" presName="sibTrans" presStyleLbl="sibTrans2D1" presStyleIdx="3" presStyleCnt="4"/>
      <dgm:spPr/>
    </dgm:pt>
    <dgm:pt modelId="{8941490C-9D9F-4CFF-9C91-30EE5A1E03F5}" type="pres">
      <dgm:prSet presAssocID="{792F4872-8444-4234-BA0D-11354B559F2E}" presName="connectorText" presStyleLbl="sibTrans2D1" presStyleIdx="3" presStyleCnt="4"/>
      <dgm:spPr/>
    </dgm:pt>
  </dgm:ptLst>
  <dgm:cxnLst>
    <dgm:cxn modelId="{8B7E9205-9D6B-4A76-8455-B6DAFAFB4FD1}" type="presOf" srcId="{99A934EC-E7C3-4D58-9E64-A61EB2AA5443}" destId="{5CE2EE39-0C0F-4B56-B989-CE29AB0A98AA}" srcOrd="0" destOrd="0" presId="urn:microsoft.com/office/officeart/2005/8/layout/cycle2"/>
    <dgm:cxn modelId="{A8F8D605-0BD9-4A5D-9FC1-82C71F3ED40D}" type="presOf" srcId="{792F4872-8444-4234-BA0D-11354B559F2E}" destId="{4C75A170-A5AD-453A-93B5-A7899724335B}" srcOrd="0" destOrd="0" presId="urn:microsoft.com/office/officeart/2005/8/layout/cycle2"/>
    <dgm:cxn modelId="{1ED69F0D-4170-4214-A456-D1B00CF68A43}" srcId="{99A934EC-E7C3-4D58-9E64-A61EB2AA5443}" destId="{1300285A-84E9-44D2-BD68-293D9AA904A3}" srcOrd="2" destOrd="0" parTransId="{FB65F8E1-78A5-41CE-9D79-C2813F1327C8}" sibTransId="{AF9CC403-D0B3-4A3E-B164-C800EA7546D7}"/>
    <dgm:cxn modelId="{506AFC19-566A-4425-951D-3D34115454C0}" type="presOf" srcId="{1300285A-84E9-44D2-BD68-293D9AA904A3}" destId="{D7D92BAF-5677-4B56-9197-91B87AB6CA9D}" srcOrd="0" destOrd="0" presId="urn:microsoft.com/office/officeart/2005/8/layout/cycle2"/>
    <dgm:cxn modelId="{60C28E35-6CF2-47DF-8781-5059F39AF344}" type="presOf" srcId="{D987B2D6-E3EE-4BB6-9F61-4F5E383F1867}" destId="{26CFE303-1347-4CDE-9E82-F1BDB1D44676}" srcOrd="0" destOrd="0" presId="urn:microsoft.com/office/officeart/2005/8/layout/cycle2"/>
    <dgm:cxn modelId="{0AB2AF70-359D-4EB4-9328-B7A0DA25B66E}" type="presOf" srcId="{AF9CC403-D0B3-4A3E-B164-C800EA7546D7}" destId="{F3AA81E1-F163-4DDE-879C-1C218A0144AF}" srcOrd="1" destOrd="0" presId="urn:microsoft.com/office/officeart/2005/8/layout/cycle2"/>
    <dgm:cxn modelId="{7EA8EC50-58D6-4DB4-92AB-C92E90773909}" type="presOf" srcId="{1302224E-F665-46DC-ABB5-214249C99E40}" destId="{99E20F08-1035-4F45-8B31-20416A5934BE}" srcOrd="0" destOrd="0" presId="urn:microsoft.com/office/officeart/2005/8/layout/cycle2"/>
    <dgm:cxn modelId="{E396D574-A8AE-443A-92AE-FA52B2589ACC}" type="presOf" srcId="{30E3E77C-5A51-4080-BE47-3999C849BE94}" destId="{16F4E75C-6CFF-4436-8E07-BCA449FA9FE4}" srcOrd="0" destOrd="0" presId="urn:microsoft.com/office/officeart/2005/8/layout/cycle2"/>
    <dgm:cxn modelId="{E7D5C488-3ACA-4D35-8632-188B3C6C0C78}" srcId="{99A934EC-E7C3-4D58-9E64-A61EB2AA5443}" destId="{D987B2D6-E3EE-4BB6-9F61-4F5E383F1867}" srcOrd="1" destOrd="0" parTransId="{E6752AFD-6B84-4A4D-A91F-550203AE3E75}" sibTransId="{0CE2E7E8-45F1-4184-9200-26375DAF5572}"/>
    <dgm:cxn modelId="{0BC080C6-48AB-4669-B203-87611B8001E8}" type="presOf" srcId="{0CE2E7E8-45F1-4184-9200-26375DAF5572}" destId="{22C3FDC9-5414-44F8-A2EE-1A3BBBB67C40}" srcOrd="0" destOrd="0" presId="urn:microsoft.com/office/officeart/2005/8/layout/cycle2"/>
    <dgm:cxn modelId="{8A04C5CA-FE66-4493-835D-8B4E789D3C43}" srcId="{99A934EC-E7C3-4D58-9E64-A61EB2AA5443}" destId="{30E3E77C-5A51-4080-BE47-3999C849BE94}" srcOrd="0" destOrd="0" parTransId="{07B96618-5D11-4EB2-83FB-FC2866D64675}" sibTransId="{1302224E-F665-46DC-ABB5-214249C99E40}"/>
    <dgm:cxn modelId="{36BD48D8-037F-41B0-A864-7D57E4CF0ECC}" type="presOf" srcId="{1302224E-F665-46DC-ABB5-214249C99E40}" destId="{ABA40155-8ADC-49B6-8CA9-A8B62789C09D}" srcOrd="1" destOrd="0" presId="urn:microsoft.com/office/officeart/2005/8/layout/cycle2"/>
    <dgm:cxn modelId="{C2D0FDDE-AE54-4AFA-AFEB-11C01056D03B}" type="presOf" srcId="{0CE2E7E8-45F1-4184-9200-26375DAF5572}" destId="{285D79D3-D7AF-4A21-8FE8-66529786BBF2}" srcOrd="1" destOrd="0" presId="urn:microsoft.com/office/officeart/2005/8/layout/cycle2"/>
    <dgm:cxn modelId="{5E064DEC-7612-4B5F-8D15-C7F563FBDCDB}" type="presOf" srcId="{AF9CC403-D0B3-4A3E-B164-C800EA7546D7}" destId="{579724CB-CA13-4FA7-99E3-294C92478D10}" srcOrd="0" destOrd="0" presId="urn:microsoft.com/office/officeart/2005/8/layout/cycle2"/>
    <dgm:cxn modelId="{35B3CAEF-11D4-4B12-93A9-8713C53B89AF}" srcId="{99A934EC-E7C3-4D58-9E64-A61EB2AA5443}" destId="{3F991E91-664D-41A7-A68D-09EE7DE7A1CD}" srcOrd="3" destOrd="0" parTransId="{E815DEC4-D523-402B-ADC9-DD70AE6E3D6A}" sibTransId="{792F4872-8444-4234-BA0D-11354B559F2E}"/>
    <dgm:cxn modelId="{B2197CFA-DA23-4062-B989-E2AA3786969A}" type="presOf" srcId="{792F4872-8444-4234-BA0D-11354B559F2E}" destId="{8941490C-9D9F-4CFF-9C91-30EE5A1E03F5}" srcOrd="1" destOrd="0" presId="urn:microsoft.com/office/officeart/2005/8/layout/cycle2"/>
    <dgm:cxn modelId="{FC9F28FD-8840-4F76-A98C-8E2E4BA6A08D}" type="presOf" srcId="{3F991E91-664D-41A7-A68D-09EE7DE7A1CD}" destId="{B68829AE-44BC-4BFB-A432-7DDC4D92AB83}" srcOrd="0" destOrd="0" presId="urn:microsoft.com/office/officeart/2005/8/layout/cycle2"/>
    <dgm:cxn modelId="{C692C6BE-A9C1-497F-B706-271FB06E96D0}" type="presParOf" srcId="{5CE2EE39-0C0F-4B56-B989-CE29AB0A98AA}" destId="{16F4E75C-6CFF-4436-8E07-BCA449FA9FE4}" srcOrd="0" destOrd="0" presId="urn:microsoft.com/office/officeart/2005/8/layout/cycle2"/>
    <dgm:cxn modelId="{FF365BA3-1E3C-478A-A023-C53D893625D6}" type="presParOf" srcId="{5CE2EE39-0C0F-4B56-B989-CE29AB0A98AA}" destId="{99E20F08-1035-4F45-8B31-20416A5934BE}" srcOrd="1" destOrd="0" presId="urn:microsoft.com/office/officeart/2005/8/layout/cycle2"/>
    <dgm:cxn modelId="{3021B4C7-16B2-40C1-9892-17D7C3668797}" type="presParOf" srcId="{99E20F08-1035-4F45-8B31-20416A5934BE}" destId="{ABA40155-8ADC-49B6-8CA9-A8B62789C09D}" srcOrd="0" destOrd="0" presId="urn:microsoft.com/office/officeart/2005/8/layout/cycle2"/>
    <dgm:cxn modelId="{198217C1-F705-4CA7-91F3-F8F5CC9EA6AB}" type="presParOf" srcId="{5CE2EE39-0C0F-4B56-B989-CE29AB0A98AA}" destId="{26CFE303-1347-4CDE-9E82-F1BDB1D44676}" srcOrd="2" destOrd="0" presId="urn:microsoft.com/office/officeart/2005/8/layout/cycle2"/>
    <dgm:cxn modelId="{6EDB6071-7322-44B6-A9EC-ADC0B6CBDB15}" type="presParOf" srcId="{5CE2EE39-0C0F-4B56-B989-CE29AB0A98AA}" destId="{22C3FDC9-5414-44F8-A2EE-1A3BBBB67C40}" srcOrd="3" destOrd="0" presId="urn:microsoft.com/office/officeart/2005/8/layout/cycle2"/>
    <dgm:cxn modelId="{BA0E9D86-758E-4A63-8822-00289C743E02}" type="presParOf" srcId="{22C3FDC9-5414-44F8-A2EE-1A3BBBB67C40}" destId="{285D79D3-D7AF-4A21-8FE8-66529786BBF2}" srcOrd="0" destOrd="0" presId="urn:microsoft.com/office/officeart/2005/8/layout/cycle2"/>
    <dgm:cxn modelId="{3071ADF8-B48A-47D5-9CDB-5DAA91660161}" type="presParOf" srcId="{5CE2EE39-0C0F-4B56-B989-CE29AB0A98AA}" destId="{D7D92BAF-5677-4B56-9197-91B87AB6CA9D}" srcOrd="4" destOrd="0" presId="urn:microsoft.com/office/officeart/2005/8/layout/cycle2"/>
    <dgm:cxn modelId="{2934EEB5-2A57-49DB-88C6-263962534F0F}" type="presParOf" srcId="{5CE2EE39-0C0F-4B56-B989-CE29AB0A98AA}" destId="{579724CB-CA13-4FA7-99E3-294C92478D10}" srcOrd="5" destOrd="0" presId="urn:microsoft.com/office/officeart/2005/8/layout/cycle2"/>
    <dgm:cxn modelId="{C680B628-5A5C-4676-BA2B-8A827D071EA2}" type="presParOf" srcId="{579724CB-CA13-4FA7-99E3-294C92478D10}" destId="{F3AA81E1-F163-4DDE-879C-1C218A0144AF}" srcOrd="0" destOrd="0" presId="urn:microsoft.com/office/officeart/2005/8/layout/cycle2"/>
    <dgm:cxn modelId="{0C68820E-A194-481A-9154-2E3A992A82A8}" type="presParOf" srcId="{5CE2EE39-0C0F-4B56-B989-CE29AB0A98AA}" destId="{B68829AE-44BC-4BFB-A432-7DDC4D92AB83}" srcOrd="6" destOrd="0" presId="urn:microsoft.com/office/officeart/2005/8/layout/cycle2"/>
    <dgm:cxn modelId="{79944FE0-5556-4305-8209-0D9F1A09536C}" type="presParOf" srcId="{5CE2EE39-0C0F-4B56-B989-CE29AB0A98AA}" destId="{4C75A170-A5AD-453A-93B5-A7899724335B}" srcOrd="7" destOrd="0" presId="urn:microsoft.com/office/officeart/2005/8/layout/cycle2"/>
    <dgm:cxn modelId="{4C54B642-3489-437A-8DBE-48B2C79AE980}" type="presParOf" srcId="{4C75A170-A5AD-453A-93B5-A7899724335B}" destId="{8941490C-9D9F-4CFF-9C91-30EE5A1E03F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E0D17-993D-4B98-B021-DCBAA64DAC0E}"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298F48D9-2709-4A9A-8B34-020E72187EF9}">
      <dgm:prSet/>
      <dgm:spPr/>
      <dgm:t>
        <a:bodyPr/>
        <a:lstStyle/>
        <a:p>
          <a:r>
            <a:rPr lang="en-US" b="1" dirty="0"/>
            <a:t>Overview of NUE as Vision Document</a:t>
          </a:r>
        </a:p>
      </dgm:t>
    </dgm:pt>
    <dgm:pt modelId="{4DDB0FBA-F386-4368-B01C-569BEFCA8BEC}" type="parTrans" cxnId="{858BA2EC-5F7A-4046-86FF-7CED98ACB073}">
      <dgm:prSet/>
      <dgm:spPr/>
      <dgm:t>
        <a:bodyPr/>
        <a:lstStyle/>
        <a:p>
          <a:endParaRPr lang="en-US"/>
        </a:p>
      </dgm:t>
    </dgm:pt>
    <dgm:pt modelId="{3FE26751-715C-4683-9381-8A28E41C1245}" type="sibTrans" cxnId="{858BA2EC-5F7A-4046-86FF-7CED98ACB073}">
      <dgm:prSet/>
      <dgm:spPr/>
      <dgm:t>
        <a:bodyPr/>
        <a:lstStyle/>
        <a:p>
          <a:endParaRPr lang="en-US"/>
        </a:p>
      </dgm:t>
    </dgm:pt>
    <dgm:pt modelId="{43E6AE34-6A6B-464E-B57B-588C19BFEF56}">
      <dgm:prSet/>
      <dgm:spPr/>
      <dgm:t>
        <a:bodyPr/>
        <a:lstStyle/>
        <a:p>
          <a:r>
            <a:rPr lang="en-US" b="1" dirty="0"/>
            <a:t>Presentation of Preliminary Recommendations for AAC feedback</a:t>
          </a:r>
        </a:p>
      </dgm:t>
    </dgm:pt>
    <dgm:pt modelId="{2F2F1F90-4611-4EB7-B781-260B79880DA9}" type="parTrans" cxnId="{C93DA441-6524-45CB-AE7C-24B36AC1C45B}">
      <dgm:prSet/>
      <dgm:spPr/>
      <dgm:t>
        <a:bodyPr/>
        <a:lstStyle/>
        <a:p>
          <a:endParaRPr lang="en-US"/>
        </a:p>
      </dgm:t>
    </dgm:pt>
    <dgm:pt modelId="{22CBCF40-B92F-4E00-9641-AD22C88D5616}" type="sibTrans" cxnId="{C93DA441-6524-45CB-AE7C-24B36AC1C45B}">
      <dgm:prSet/>
      <dgm:spPr/>
      <dgm:t>
        <a:bodyPr/>
        <a:lstStyle/>
        <a:p>
          <a:endParaRPr lang="en-US"/>
        </a:p>
      </dgm:t>
    </dgm:pt>
    <dgm:pt modelId="{185D7CD1-BD0A-463C-9B9D-E24C4F770AF0}">
      <dgm:prSet/>
      <dgm:spPr/>
      <dgm:t>
        <a:bodyPr/>
        <a:lstStyle/>
        <a:p>
          <a:r>
            <a:rPr lang="en-US" b="1" dirty="0"/>
            <a:t>Feedback will be incorporated into June 23rd Retreat</a:t>
          </a:r>
        </a:p>
      </dgm:t>
    </dgm:pt>
    <dgm:pt modelId="{CF7D1E8D-B923-4751-99B7-8DD48A54E2A7}" type="parTrans" cxnId="{131D4A34-2BF1-47B1-984C-F23B1C80174D}">
      <dgm:prSet/>
      <dgm:spPr/>
      <dgm:t>
        <a:bodyPr/>
        <a:lstStyle/>
        <a:p>
          <a:endParaRPr lang="en-US"/>
        </a:p>
      </dgm:t>
    </dgm:pt>
    <dgm:pt modelId="{11CBC131-7667-42F3-9FE9-AD0D16AD5A18}" type="sibTrans" cxnId="{131D4A34-2BF1-47B1-984C-F23B1C80174D}">
      <dgm:prSet/>
      <dgm:spPr/>
      <dgm:t>
        <a:bodyPr/>
        <a:lstStyle/>
        <a:p>
          <a:endParaRPr lang="en-US"/>
        </a:p>
      </dgm:t>
    </dgm:pt>
    <dgm:pt modelId="{F8949FE9-1E08-432C-9174-03668A7F3062}">
      <dgm:prSet/>
      <dgm:spPr/>
      <dgm:t>
        <a:bodyPr/>
        <a:lstStyle/>
        <a:p>
          <a:r>
            <a:rPr lang="en-US" b="1" dirty="0"/>
            <a:t>Final Report and Recommendations will be Presented to full Board in October</a:t>
          </a:r>
        </a:p>
      </dgm:t>
    </dgm:pt>
    <dgm:pt modelId="{248BDAF9-316E-4087-AA18-8ABFF3B8708A}" type="parTrans" cxnId="{F360C5CC-7AFA-4103-A2B3-8890DE2F497D}">
      <dgm:prSet/>
      <dgm:spPr/>
      <dgm:t>
        <a:bodyPr/>
        <a:lstStyle/>
        <a:p>
          <a:endParaRPr lang="en-US"/>
        </a:p>
      </dgm:t>
    </dgm:pt>
    <dgm:pt modelId="{D34B0C6F-DCB1-498B-A97E-ACEAA6CDE8B4}" type="sibTrans" cxnId="{F360C5CC-7AFA-4103-A2B3-8890DE2F497D}">
      <dgm:prSet/>
      <dgm:spPr/>
      <dgm:t>
        <a:bodyPr/>
        <a:lstStyle/>
        <a:p>
          <a:endParaRPr lang="en-US"/>
        </a:p>
      </dgm:t>
    </dgm:pt>
    <dgm:pt modelId="{8298DFA1-8C54-475B-B9A5-D49CBA1477A5}" type="pres">
      <dgm:prSet presAssocID="{794E0D17-993D-4B98-B021-DCBAA64DAC0E}" presName="Name0" presStyleCnt="0">
        <dgm:presLayoutVars>
          <dgm:dir/>
          <dgm:resizeHandles val="exact"/>
        </dgm:presLayoutVars>
      </dgm:prSet>
      <dgm:spPr/>
    </dgm:pt>
    <dgm:pt modelId="{8715DBCF-52DA-41F0-832A-052DD7096A01}" type="pres">
      <dgm:prSet presAssocID="{298F48D9-2709-4A9A-8B34-020E72187EF9}" presName="node" presStyleLbl="node1" presStyleIdx="0" presStyleCnt="4">
        <dgm:presLayoutVars>
          <dgm:bulletEnabled val="1"/>
        </dgm:presLayoutVars>
      </dgm:prSet>
      <dgm:spPr/>
    </dgm:pt>
    <dgm:pt modelId="{D9AAC50C-B51B-4C9C-9331-8AE6A8CC9074}" type="pres">
      <dgm:prSet presAssocID="{3FE26751-715C-4683-9381-8A28E41C1245}" presName="sibTrans" presStyleLbl="sibTrans1D1" presStyleIdx="0" presStyleCnt="3"/>
      <dgm:spPr/>
    </dgm:pt>
    <dgm:pt modelId="{02415FBC-7940-4EB7-B81A-ED98A3B12F75}" type="pres">
      <dgm:prSet presAssocID="{3FE26751-715C-4683-9381-8A28E41C1245}" presName="connectorText" presStyleLbl="sibTrans1D1" presStyleIdx="0" presStyleCnt="3"/>
      <dgm:spPr/>
    </dgm:pt>
    <dgm:pt modelId="{124DEF55-D7A2-4825-8276-27C2A88D8105}" type="pres">
      <dgm:prSet presAssocID="{43E6AE34-6A6B-464E-B57B-588C19BFEF56}" presName="node" presStyleLbl="node1" presStyleIdx="1" presStyleCnt="4">
        <dgm:presLayoutVars>
          <dgm:bulletEnabled val="1"/>
        </dgm:presLayoutVars>
      </dgm:prSet>
      <dgm:spPr/>
    </dgm:pt>
    <dgm:pt modelId="{C7F84EA3-F75E-4850-A3F9-04B133E14C03}" type="pres">
      <dgm:prSet presAssocID="{22CBCF40-B92F-4E00-9641-AD22C88D5616}" presName="sibTrans" presStyleLbl="sibTrans1D1" presStyleIdx="1" presStyleCnt="3"/>
      <dgm:spPr/>
    </dgm:pt>
    <dgm:pt modelId="{47DB9DEC-4906-47ED-BDDF-929F8610D239}" type="pres">
      <dgm:prSet presAssocID="{22CBCF40-B92F-4E00-9641-AD22C88D5616}" presName="connectorText" presStyleLbl="sibTrans1D1" presStyleIdx="1" presStyleCnt="3"/>
      <dgm:spPr/>
    </dgm:pt>
    <dgm:pt modelId="{F7922BD3-8CD7-4A0C-A920-81C65BA62D00}" type="pres">
      <dgm:prSet presAssocID="{185D7CD1-BD0A-463C-9B9D-E24C4F770AF0}" presName="node" presStyleLbl="node1" presStyleIdx="2" presStyleCnt="4">
        <dgm:presLayoutVars>
          <dgm:bulletEnabled val="1"/>
        </dgm:presLayoutVars>
      </dgm:prSet>
      <dgm:spPr/>
    </dgm:pt>
    <dgm:pt modelId="{7BB1049C-FA1C-4F6E-AED1-61E5882EDB00}" type="pres">
      <dgm:prSet presAssocID="{11CBC131-7667-42F3-9FE9-AD0D16AD5A18}" presName="sibTrans" presStyleLbl="sibTrans1D1" presStyleIdx="2" presStyleCnt="3"/>
      <dgm:spPr/>
    </dgm:pt>
    <dgm:pt modelId="{00491A0E-A446-42B6-8F55-3A7702988AC9}" type="pres">
      <dgm:prSet presAssocID="{11CBC131-7667-42F3-9FE9-AD0D16AD5A18}" presName="connectorText" presStyleLbl="sibTrans1D1" presStyleIdx="2" presStyleCnt="3"/>
      <dgm:spPr/>
    </dgm:pt>
    <dgm:pt modelId="{31DAAE12-A54F-47EC-A444-BCB362D23BFC}" type="pres">
      <dgm:prSet presAssocID="{F8949FE9-1E08-432C-9174-03668A7F3062}" presName="node" presStyleLbl="node1" presStyleIdx="3" presStyleCnt="4">
        <dgm:presLayoutVars>
          <dgm:bulletEnabled val="1"/>
        </dgm:presLayoutVars>
      </dgm:prSet>
      <dgm:spPr/>
    </dgm:pt>
  </dgm:ptLst>
  <dgm:cxnLst>
    <dgm:cxn modelId="{2D0B9F03-128D-482D-B549-90F319B502FC}" type="presOf" srcId="{11CBC131-7667-42F3-9FE9-AD0D16AD5A18}" destId="{7BB1049C-FA1C-4F6E-AED1-61E5882EDB00}" srcOrd="0" destOrd="0" presId="urn:microsoft.com/office/officeart/2005/8/layout/bProcess3"/>
    <dgm:cxn modelId="{BA026D10-8B52-4933-A757-0FFD768353BE}" type="presOf" srcId="{794E0D17-993D-4B98-B021-DCBAA64DAC0E}" destId="{8298DFA1-8C54-475B-B9A5-D49CBA1477A5}" srcOrd="0" destOrd="0" presId="urn:microsoft.com/office/officeart/2005/8/layout/bProcess3"/>
    <dgm:cxn modelId="{131D4A34-2BF1-47B1-984C-F23B1C80174D}" srcId="{794E0D17-993D-4B98-B021-DCBAA64DAC0E}" destId="{185D7CD1-BD0A-463C-9B9D-E24C4F770AF0}" srcOrd="2" destOrd="0" parTransId="{CF7D1E8D-B923-4751-99B7-8DD48A54E2A7}" sibTransId="{11CBC131-7667-42F3-9FE9-AD0D16AD5A18}"/>
    <dgm:cxn modelId="{C93DA441-6524-45CB-AE7C-24B36AC1C45B}" srcId="{794E0D17-993D-4B98-B021-DCBAA64DAC0E}" destId="{43E6AE34-6A6B-464E-B57B-588C19BFEF56}" srcOrd="1" destOrd="0" parTransId="{2F2F1F90-4611-4EB7-B781-260B79880DA9}" sibTransId="{22CBCF40-B92F-4E00-9641-AD22C88D5616}"/>
    <dgm:cxn modelId="{9210EB71-17C1-46B2-B260-AF63779816EF}" type="presOf" srcId="{3FE26751-715C-4683-9381-8A28E41C1245}" destId="{02415FBC-7940-4EB7-B81A-ED98A3B12F75}" srcOrd="1" destOrd="0" presId="urn:microsoft.com/office/officeart/2005/8/layout/bProcess3"/>
    <dgm:cxn modelId="{5E0B4F76-096C-4A73-B455-727B92565CBE}" type="presOf" srcId="{3FE26751-715C-4683-9381-8A28E41C1245}" destId="{D9AAC50C-B51B-4C9C-9331-8AE6A8CC9074}" srcOrd="0" destOrd="0" presId="urn:microsoft.com/office/officeart/2005/8/layout/bProcess3"/>
    <dgm:cxn modelId="{8DFD2C8B-AA1F-40C0-84C7-1E6B8DF6CE93}" type="presOf" srcId="{11CBC131-7667-42F3-9FE9-AD0D16AD5A18}" destId="{00491A0E-A446-42B6-8F55-3A7702988AC9}" srcOrd="1" destOrd="0" presId="urn:microsoft.com/office/officeart/2005/8/layout/bProcess3"/>
    <dgm:cxn modelId="{60E1B399-427C-4510-A651-66FC0725186E}" type="presOf" srcId="{185D7CD1-BD0A-463C-9B9D-E24C4F770AF0}" destId="{F7922BD3-8CD7-4A0C-A920-81C65BA62D00}" srcOrd="0" destOrd="0" presId="urn:microsoft.com/office/officeart/2005/8/layout/bProcess3"/>
    <dgm:cxn modelId="{11B86EA6-466D-471E-AC49-007113A0D898}" type="presOf" srcId="{43E6AE34-6A6B-464E-B57B-588C19BFEF56}" destId="{124DEF55-D7A2-4825-8276-27C2A88D8105}" srcOrd="0" destOrd="0" presId="urn:microsoft.com/office/officeart/2005/8/layout/bProcess3"/>
    <dgm:cxn modelId="{306AA6AF-8987-41C4-B1D9-EE99404F15BF}" type="presOf" srcId="{22CBCF40-B92F-4E00-9641-AD22C88D5616}" destId="{47DB9DEC-4906-47ED-BDDF-929F8610D239}" srcOrd="1" destOrd="0" presId="urn:microsoft.com/office/officeart/2005/8/layout/bProcess3"/>
    <dgm:cxn modelId="{AF718DC1-68F0-4EAC-A918-AB50FABB2885}" type="presOf" srcId="{F8949FE9-1E08-432C-9174-03668A7F3062}" destId="{31DAAE12-A54F-47EC-A444-BCB362D23BFC}" srcOrd="0" destOrd="0" presId="urn:microsoft.com/office/officeart/2005/8/layout/bProcess3"/>
    <dgm:cxn modelId="{85DE84C3-4A1B-4D5F-A5BA-DCA26980F0D9}" type="presOf" srcId="{22CBCF40-B92F-4E00-9641-AD22C88D5616}" destId="{C7F84EA3-F75E-4850-A3F9-04B133E14C03}" srcOrd="0" destOrd="0" presId="urn:microsoft.com/office/officeart/2005/8/layout/bProcess3"/>
    <dgm:cxn modelId="{F360C5CC-7AFA-4103-A2B3-8890DE2F497D}" srcId="{794E0D17-993D-4B98-B021-DCBAA64DAC0E}" destId="{F8949FE9-1E08-432C-9174-03668A7F3062}" srcOrd="3" destOrd="0" parTransId="{248BDAF9-316E-4087-AA18-8ABFF3B8708A}" sibTransId="{D34B0C6F-DCB1-498B-A97E-ACEAA6CDE8B4}"/>
    <dgm:cxn modelId="{858BA2EC-5F7A-4046-86FF-7CED98ACB073}" srcId="{794E0D17-993D-4B98-B021-DCBAA64DAC0E}" destId="{298F48D9-2709-4A9A-8B34-020E72187EF9}" srcOrd="0" destOrd="0" parTransId="{4DDB0FBA-F386-4368-B01C-569BEFCA8BEC}" sibTransId="{3FE26751-715C-4683-9381-8A28E41C1245}"/>
    <dgm:cxn modelId="{DC1A3BED-BEDE-4AD5-AE0A-465494F97EE2}" type="presOf" srcId="{298F48D9-2709-4A9A-8B34-020E72187EF9}" destId="{8715DBCF-52DA-41F0-832A-052DD7096A01}" srcOrd="0" destOrd="0" presId="urn:microsoft.com/office/officeart/2005/8/layout/bProcess3"/>
    <dgm:cxn modelId="{C76FB4F5-F253-4FFB-A515-C42A2CC54909}" type="presParOf" srcId="{8298DFA1-8C54-475B-B9A5-D49CBA1477A5}" destId="{8715DBCF-52DA-41F0-832A-052DD7096A01}" srcOrd="0" destOrd="0" presId="urn:microsoft.com/office/officeart/2005/8/layout/bProcess3"/>
    <dgm:cxn modelId="{2545E9D8-9165-48EC-B38B-DDA4C7EA1594}" type="presParOf" srcId="{8298DFA1-8C54-475B-B9A5-D49CBA1477A5}" destId="{D9AAC50C-B51B-4C9C-9331-8AE6A8CC9074}" srcOrd="1" destOrd="0" presId="urn:microsoft.com/office/officeart/2005/8/layout/bProcess3"/>
    <dgm:cxn modelId="{62E89699-935F-4810-9C1A-2E9B6E1C1E81}" type="presParOf" srcId="{D9AAC50C-B51B-4C9C-9331-8AE6A8CC9074}" destId="{02415FBC-7940-4EB7-B81A-ED98A3B12F75}" srcOrd="0" destOrd="0" presId="urn:microsoft.com/office/officeart/2005/8/layout/bProcess3"/>
    <dgm:cxn modelId="{F7A8F111-0EB8-4BFD-B2A2-9C0621836005}" type="presParOf" srcId="{8298DFA1-8C54-475B-B9A5-D49CBA1477A5}" destId="{124DEF55-D7A2-4825-8276-27C2A88D8105}" srcOrd="2" destOrd="0" presId="urn:microsoft.com/office/officeart/2005/8/layout/bProcess3"/>
    <dgm:cxn modelId="{C759812D-0F11-46F3-A06F-10A136970F26}" type="presParOf" srcId="{8298DFA1-8C54-475B-B9A5-D49CBA1477A5}" destId="{C7F84EA3-F75E-4850-A3F9-04B133E14C03}" srcOrd="3" destOrd="0" presId="urn:microsoft.com/office/officeart/2005/8/layout/bProcess3"/>
    <dgm:cxn modelId="{26345411-217F-41BF-877D-309EE40CDEC3}" type="presParOf" srcId="{C7F84EA3-F75E-4850-A3F9-04B133E14C03}" destId="{47DB9DEC-4906-47ED-BDDF-929F8610D239}" srcOrd="0" destOrd="0" presId="urn:microsoft.com/office/officeart/2005/8/layout/bProcess3"/>
    <dgm:cxn modelId="{81BE966B-F5C7-4E43-94C1-DE9109597016}" type="presParOf" srcId="{8298DFA1-8C54-475B-B9A5-D49CBA1477A5}" destId="{F7922BD3-8CD7-4A0C-A920-81C65BA62D00}" srcOrd="4" destOrd="0" presId="urn:microsoft.com/office/officeart/2005/8/layout/bProcess3"/>
    <dgm:cxn modelId="{6C99AE0A-6644-49CD-B4B5-5FAE6EC1B2EF}" type="presParOf" srcId="{8298DFA1-8C54-475B-B9A5-D49CBA1477A5}" destId="{7BB1049C-FA1C-4F6E-AED1-61E5882EDB00}" srcOrd="5" destOrd="0" presId="urn:microsoft.com/office/officeart/2005/8/layout/bProcess3"/>
    <dgm:cxn modelId="{3DB65CAB-B46B-48A2-837D-3C0FFC7BE17D}" type="presParOf" srcId="{7BB1049C-FA1C-4F6E-AED1-61E5882EDB00}" destId="{00491A0E-A446-42B6-8F55-3A7702988AC9}" srcOrd="0" destOrd="0" presId="urn:microsoft.com/office/officeart/2005/8/layout/bProcess3"/>
    <dgm:cxn modelId="{78C2FFF8-0547-4361-9EF1-3AAA921C2F8F}" type="presParOf" srcId="{8298DFA1-8C54-475B-B9A5-D49CBA1477A5}" destId="{31DAAE12-A54F-47EC-A444-BCB362D23BFC}"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4FD23-B079-481A-ADBC-6BE0225D458A}" type="doc">
      <dgm:prSet loTypeId="urn:microsoft.com/office/officeart/2005/8/layout/funnel1" loCatId="process" qsTypeId="urn:microsoft.com/office/officeart/2005/8/quickstyle/3d1" qsCatId="3D" csTypeId="urn:microsoft.com/office/officeart/2005/8/colors/colorful4" csCatId="colorful" phldr="1"/>
      <dgm:spPr/>
      <dgm:t>
        <a:bodyPr/>
        <a:lstStyle/>
        <a:p>
          <a:endParaRPr lang="en-US"/>
        </a:p>
      </dgm:t>
    </dgm:pt>
    <dgm:pt modelId="{1A7B01C5-CF10-4256-86EA-05F57983279B}">
      <dgm:prSet/>
      <dgm:spPr/>
      <dgm:t>
        <a:bodyPr/>
        <a:lstStyle/>
        <a:p>
          <a:r>
            <a:rPr lang="en-US" b="1" dirty="0"/>
            <a:t>Policy &amp; Program Equity Audit</a:t>
          </a:r>
        </a:p>
      </dgm:t>
    </dgm:pt>
    <dgm:pt modelId="{D5CEA82E-6C1F-4C1A-8089-2B0041117D33}" type="parTrans" cxnId="{03A1B96F-AAA4-4A57-BF56-1B1A413B1A91}">
      <dgm:prSet/>
      <dgm:spPr/>
      <dgm:t>
        <a:bodyPr/>
        <a:lstStyle/>
        <a:p>
          <a:endParaRPr lang="en-US"/>
        </a:p>
      </dgm:t>
    </dgm:pt>
    <dgm:pt modelId="{0B71189C-B413-4F37-BA79-EB5CDB43BA1B}" type="sibTrans" cxnId="{03A1B96F-AAA4-4A57-BF56-1B1A413B1A91}">
      <dgm:prSet/>
      <dgm:spPr/>
      <dgm:t>
        <a:bodyPr/>
        <a:lstStyle/>
        <a:p>
          <a:endParaRPr lang="en-US"/>
        </a:p>
      </dgm:t>
    </dgm:pt>
    <dgm:pt modelId="{D0B416AA-1F72-43D7-919F-5DB9379075D3}">
      <dgm:prSet/>
      <dgm:spPr/>
      <dgm:t>
        <a:bodyPr/>
        <a:lstStyle/>
        <a:p>
          <a:r>
            <a:rPr lang="en-US" b="1" dirty="0"/>
            <a:t>Re-Imagine the Student Experience Through NUE</a:t>
          </a:r>
        </a:p>
      </dgm:t>
    </dgm:pt>
    <dgm:pt modelId="{CB95D702-298F-44EB-B6B3-48FEB33D498E}" type="parTrans" cxnId="{09CE0D55-E8D5-4C93-A642-D7093347A455}">
      <dgm:prSet/>
      <dgm:spPr/>
      <dgm:t>
        <a:bodyPr/>
        <a:lstStyle/>
        <a:p>
          <a:endParaRPr lang="en-US"/>
        </a:p>
      </dgm:t>
    </dgm:pt>
    <dgm:pt modelId="{B89CF667-A9EB-4890-B0B5-2CAA6446AF6F}" type="sibTrans" cxnId="{09CE0D55-E8D5-4C93-A642-D7093347A455}">
      <dgm:prSet/>
      <dgm:spPr/>
      <dgm:t>
        <a:bodyPr/>
        <a:lstStyle/>
        <a:p>
          <a:endParaRPr lang="en-US"/>
        </a:p>
      </dgm:t>
    </dgm:pt>
    <dgm:pt modelId="{0B1BD629-0382-40B6-8D8C-210C44D12AF0}">
      <dgm:prSet/>
      <dgm:spPr/>
      <dgm:t>
        <a:bodyPr/>
        <a:lstStyle/>
        <a:p>
          <a:r>
            <a:rPr lang="en-US" b="1" dirty="0">
              <a:solidFill>
                <a:srgbClr val="0070C0"/>
              </a:solidFill>
            </a:rPr>
            <a:t>Launch the DHE Strategic Planning Process</a:t>
          </a:r>
        </a:p>
      </dgm:t>
    </dgm:pt>
    <dgm:pt modelId="{81C7A2FB-E48B-406A-8275-B081E6D8E6DF}" type="parTrans" cxnId="{AEDCB363-EC01-45AD-BFC7-997D6FF09C47}">
      <dgm:prSet/>
      <dgm:spPr/>
      <dgm:t>
        <a:bodyPr/>
        <a:lstStyle/>
        <a:p>
          <a:endParaRPr lang="en-US"/>
        </a:p>
      </dgm:t>
    </dgm:pt>
    <dgm:pt modelId="{8F546BE7-774C-4A64-8887-79AC4A65C59C}" type="sibTrans" cxnId="{AEDCB363-EC01-45AD-BFC7-997D6FF09C47}">
      <dgm:prSet/>
      <dgm:spPr/>
      <dgm:t>
        <a:bodyPr/>
        <a:lstStyle/>
        <a:p>
          <a:endParaRPr lang="en-US"/>
        </a:p>
      </dgm:t>
    </dgm:pt>
    <dgm:pt modelId="{28EFC418-D3E3-47AB-BD10-6078A31E229A}">
      <dgm:prSet/>
      <dgm:spPr/>
      <dgm:t>
        <a:bodyPr/>
        <a:lstStyle/>
        <a:p>
          <a:r>
            <a:rPr lang="en-US" b="1" dirty="0"/>
            <a:t>Expand Data Dashboard </a:t>
          </a:r>
        </a:p>
      </dgm:t>
    </dgm:pt>
    <dgm:pt modelId="{17B632F4-5E69-4F1C-8EF5-F91D15857CAA}" type="parTrans" cxnId="{C2909084-432A-4284-B964-96BD015C77A9}">
      <dgm:prSet/>
      <dgm:spPr/>
      <dgm:t>
        <a:bodyPr/>
        <a:lstStyle/>
        <a:p>
          <a:endParaRPr lang="en-US"/>
        </a:p>
      </dgm:t>
    </dgm:pt>
    <dgm:pt modelId="{EFEA44E4-5ADB-4659-B1E8-000E5A846FE5}" type="sibTrans" cxnId="{C2909084-432A-4284-B964-96BD015C77A9}">
      <dgm:prSet/>
      <dgm:spPr/>
      <dgm:t>
        <a:bodyPr/>
        <a:lstStyle/>
        <a:p>
          <a:endParaRPr lang="en-US"/>
        </a:p>
      </dgm:t>
    </dgm:pt>
    <dgm:pt modelId="{49D3B82B-BD37-428A-B7A0-848CC101027B}" type="pres">
      <dgm:prSet presAssocID="{8D44FD23-B079-481A-ADBC-6BE0225D458A}" presName="Name0" presStyleCnt="0">
        <dgm:presLayoutVars>
          <dgm:chMax val="4"/>
          <dgm:resizeHandles val="exact"/>
        </dgm:presLayoutVars>
      </dgm:prSet>
      <dgm:spPr/>
    </dgm:pt>
    <dgm:pt modelId="{AAC49E94-B378-4110-9AD9-F9276AE54289}" type="pres">
      <dgm:prSet presAssocID="{8D44FD23-B079-481A-ADBC-6BE0225D458A}" presName="ellipse" presStyleLbl="trBgShp" presStyleIdx="0" presStyleCnt="1"/>
      <dgm:spPr/>
    </dgm:pt>
    <dgm:pt modelId="{676C3CC9-1214-42D2-B4D9-E61401C2C864}" type="pres">
      <dgm:prSet presAssocID="{8D44FD23-B079-481A-ADBC-6BE0225D458A}" presName="arrow1" presStyleLbl="fgShp" presStyleIdx="0" presStyleCnt="1"/>
      <dgm:spPr/>
    </dgm:pt>
    <dgm:pt modelId="{AF06349D-C59E-43A0-8ED9-09901D429DB4}" type="pres">
      <dgm:prSet presAssocID="{8D44FD23-B079-481A-ADBC-6BE0225D458A}" presName="rectangle" presStyleLbl="revTx" presStyleIdx="0" presStyleCnt="1">
        <dgm:presLayoutVars>
          <dgm:bulletEnabled val="1"/>
        </dgm:presLayoutVars>
      </dgm:prSet>
      <dgm:spPr/>
    </dgm:pt>
    <dgm:pt modelId="{D728EFA6-48AB-4393-B5C2-9488883F4C2B}" type="pres">
      <dgm:prSet presAssocID="{28EFC418-D3E3-47AB-BD10-6078A31E229A}" presName="item1" presStyleLbl="node1" presStyleIdx="0" presStyleCnt="3">
        <dgm:presLayoutVars>
          <dgm:bulletEnabled val="1"/>
        </dgm:presLayoutVars>
      </dgm:prSet>
      <dgm:spPr/>
    </dgm:pt>
    <dgm:pt modelId="{7A31BF1E-0F03-49F1-9533-43EF5E89CA84}" type="pres">
      <dgm:prSet presAssocID="{D0B416AA-1F72-43D7-919F-5DB9379075D3}" presName="item2" presStyleLbl="node1" presStyleIdx="1" presStyleCnt="3">
        <dgm:presLayoutVars>
          <dgm:bulletEnabled val="1"/>
        </dgm:presLayoutVars>
      </dgm:prSet>
      <dgm:spPr/>
    </dgm:pt>
    <dgm:pt modelId="{BB6CD32B-3EFA-4792-B5C0-05287D0DDDFF}" type="pres">
      <dgm:prSet presAssocID="{0B1BD629-0382-40B6-8D8C-210C44D12AF0}" presName="item3" presStyleLbl="node1" presStyleIdx="2" presStyleCnt="3">
        <dgm:presLayoutVars>
          <dgm:bulletEnabled val="1"/>
        </dgm:presLayoutVars>
      </dgm:prSet>
      <dgm:spPr/>
    </dgm:pt>
    <dgm:pt modelId="{F985F866-29D2-49AE-8D3A-8B4E2ED7F9ED}" type="pres">
      <dgm:prSet presAssocID="{8D44FD23-B079-481A-ADBC-6BE0225D458A}" presName="funnel" presStyleLbl="trAlignAcc1" presStyleIdx="0" presStyleCnt="1" custLinFactNeighborX="599" custLinFactNeighborY="499"/>
      <dgm:spPr/>
    </dgm:pt>
  </dgm:ptLst>
  <dgm:cxnLst>
    <dgm:cxn modelId="{F4A71C1E-2152-4EAD-BBCC-EC8F8CAC487D}" type="presOf" srcId="{1A7B01C5-CF10-4256-86EA-05F57983279B}" destId="{BB6CD32B-3EFA-4792-B5C0-05287D0DDDFF}" srcOrd="0" destOrd="0" presId="urn:microsoft.com/office/officeart/2005/8/layout/funnel1"/>
    <dgm:cxn modelId="{AEDCB363-EC01-45AD-BFC7-997D6FF09C47}" srcId="{8D44FD23-B079-481A-ADBC-6BE0225D458A}" destId="{0B1BD629-0382-40B6-8D8C-210C44D12AF0}" srcOrd="3" destOrd="0" parTransId="{81C7A2FB-E48B-406A-8275-B081E6D8E6DF}" sibTransId="{8F546BE7-774C-4A64-8887-79AC4A65C59C}"/>
    <dgm:cxn modelId="{03A1B96F-AAA4-4A57-BF56-1B1A413B1A91}" srcId="{8D44FD23-B079-481A-ADBC-6BE0225D458A}" destId="{1A7B01C5-CF10-4256-86EA-05F57983279B}" srcOrd="0" destOrd="0" parTransId="{D5CEA82E-6C1F-4C1A-8089-2B0041117D33}" sibTransId="{0B71189C-B413-4F37-BA79-EB5CDB43BA1B}"/>
    <dgm:cxn modelId="{09CE0D55-E8D5-4C93-A642-D7093347A455}" srcId="{8D44FD23-B079-481A-ADBC-6BE0225D458A}" destId="{D0B416AA-1F72-43D7-919F-5DB9379075D3}" srcOrd="2" destOrd="0" parTransId="{CB95D702-298F-44EB-B6B3-48FEB33D498E}" sibTransId="{B89CF667-A9EB-4890-B0B5-2CAA6446AF6F}"/>
    <dgm:cxn modelId="{C2909084-432A-4284-B964-96BD015C77A9}" srcId="{8D44FD23-B079-481A-ADBC-6BE0225D458A}" destId="{28EFC418-D3E3-47AB-BD10-6078A31E229A}" srcOrd="1" destOrd="0" parTransId="{17B632F4-5E69-4F1C-8EF5-F91D15857CAA}" sibTransId="{EFEA44E4-5ADB-4659-B1E8-000E5A846FE5}"/>
    <dgm:cxn modelId="{10F06596-AAEE-4DC1-92BC-16BA0AD3CD91}" type="presOf" srcId="{8D44FD23-B079-481A-ADBC-6BE0225D458A}" destId="{49D3B82B-BD37-428A-B7A0-848CC101027B}" srcOrd="0" destOrd="0" presId="urn:microsoft.com/office/officeart/2005/8/layout/funnel1"/>
    <dgm:cxn modelId="{2CF5F397-B2B3-4C21-8C39-FE2024F11F75}" type="presOf" srcId="{0B1BD629-0382-40B6-8D8C-210C44D12AF0}" destId="{AF06349D-C59E-43A0-8ED9-09901D429DB4}" srcOrd="0" destOrd="0" presId="urn:microsoft.com/office/officeart/2005/8/layout/funnel1"/>
    <dgm:cxn modelId="{D42368A4-7FFA-4586-A965-19478A84B35C}" type="presOf" srcId="{D0B416AA-1F72-43D7-919F-5DB9379075D3}" destId="{D728EFA6-48AB-4393-B5C2-9488883F4C2B}" srcOrd="0" destOrd="0" presId="urn:microsoft.com/office/officeart/2005/8/layout/funnel1"/>
    <dgm:cxn modelId="{54F4D5B0-0B23-4AEA-9300-EE335EA9E54E}" type="presOf" srcId="{28EFC418-D3E3-47AB-BD10-6078A31E229A}" destId="{7A31BF1E-0F03-49F1-9533-43EF5E89CA84}" srcOrd="0" destOrd="0" presId="urn:microsoft.com/office/officeart/2005/8/layout/funnel1"/>
    <dgm:cxn modelId="{4CA4123B-F5AC-4515-87D0-BDE34F0F2745}" type="presParOf" srcId="{49D3B82B-BD37-428A-B7A0-848CC101027B}" destId="{AAC49E94-B378-4110-9AD9-F9276AE54289}" srcOrd="0" destOrd="0" presId="urn:microsoft.com/office/officeart/2005/8/layout/funnel1"/>
    <dgm:cxn modelId="{0ED1DD5C-0A63-4DE7-A262-2DF10FBC9124}" type="presParOf" srcId="{49D3B82B-BD37-428A-B7A0-848CC101027B}" destId="{676C3CC9-1214-42D2-B4D9-E61401C2C864}" srcOrd="1" destOrd="0" presId="urn:microsoft.com/office/officeart/2005/8/layout/funnel1"/>
    <dgm:cxn modelId="{6E2010F4-5068-455A-8D04-73D04D090EDD}" type="presParOf" srcId="{49D3B82B-BD37-428A-B7A0-848CC101027B}" destId="{AF06349D-C59E-43A0-8ED9-09901D429DB4}" srcOrd="2" destOrd="0" presId="urn:microsoft.com/office/officeart/2005/8/layout/funnel1"/>
    <dgm:cxn modelId="{28A516B8-BD19-4A41-AD2E-C40443D78393}" type="presParOf" srcId="{49D3B82B-BD37-428A-B7A0-848CC101027B}" destId="{D728EFA6-48AB-4393-B5C2-9488883F4C2B}" srcOrd="3" destOrd="0" presId="urn:microsoft.com/office/officeart/2005/8/layout/funnel1"/>
    <dgm:cxn modelId="{D890B8CB-B3EE-4422-9001-0D642670726F}" type="presParOf" srcId="{49D3B82B-BD37-428A-B7A0-848CC101027B}" destId="{7A31BF1E-0F03-49F1-9533-43EF5E89CA84}" srcOrd="4" destOrd="0" presId="urn:microsoft.com/office/officeart/2005/8/layout/funnel1"/>
    <dgm:cxn modelId="{304F6905-AC49-42C6-887C-326556D12043}" type="presParOf" srcId="{49D3B82B-BD37-428A-B7A0-848CC101027B}" destId="{BB6CD32B-3EFA-4792-B5C0-05287D0DDDFF}" srcOrd="5" destOrd="0" presId="urn:microsoft.com/office/officeart/2005/8/layout/funnel1"/>
    <dgm:cxn modelId="{ED2A4F4A-F8A7-4D37-85FD-2B0C0E4B0FF6}" type="presParOf" srcId="{49D3B82B-BD37-428A-B7A0-848CC101027B}" destId="{F985F866-29D2-49AE-8D3A-8B4E2ED7F9E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5EA2C-B8E3-476F-A5F0-9B301D64EA9A}" type="doc">
      <dgm:prSet loTypeId="urn:microsoft.com/office/officeart/2005/8/layout/pyramid4" loCatId="pyramid" qsTypeId="urn:microsoft.com/office/officeart/2005/8/quickstyle/simple5" qsCatId="simple" csTypeId="urn:microsoft.com/office/officeart/2005/8/colors/colorful1" csCatId="colorful" phldr="1"/>
      <dgm:spPr/>
      <dgm:t>
        <a:bodyPr/>
        <a:lstStyle/>
        <a:p>
          <a:endParaRPr lang="en-US"/>
        </a:p>
      </dgm:t>
    </dgm:pt>
    <dgm:pt modelId="{F5E8D41D-9843-4019-999E-316E1F2B4157}">
      <dgm:prSet custT="1"/>
      <dgm:spPr/>
      <dgm:t>
        <a:bodyPr/>
        <a:lstStyle/>
        <a:p>
          <a:r>
            <a:rPr lang="en-US" sz="1400" dirty="0"/>
            <a:t> </a:t>
          </a:r>
          <a:r>
            <a:rPr lang="en-US" sz="3200" b="1" dirty="0"/>
            <a:t>NUE</a:t>
          </a:r>
        </a:p>
      </dgm:t>
    </dgm:pt>
    <dgm:pt modelId="{5D0B36E7-069C-4951-A6F0-AB27A9DFEC8A}" type="parTrans" cxnId="{1603A7B9-28F6-484C-8A47-0BCF991B9D4F}">
      <dgm:prSet/>
      <dgm:spPr/>
      <dgm:t>
        <a:bodyPr/>
        <a:lstStyle/>
        <a:p>
          <a:endParaRPr lang="en-US"/>
        </a:p>
      </dgm:t>
    </dgm:pt>
    <dgm:pt modelId="{023AC0AF-FC02-4D9D-866B-A543A524CBCF}" type="sibTrans" cxnId="{1603A7B9-28F6-484C-8A47-0BCF991B9D4F}">
      <dgm:prSet/>
      <dgm:spPr/>
      <dgm:t>
        <a:bodyPr/>
        <a:lstStyle/>
        <a:p>
          <a:endParaRPr lang="en-US"/>
        </a:p>
      </dgm:t>
    </dgm:pt>
    <dgm:pt modelId="{848BF79A-C8F5-47C3-B9C7-749BF405D3A6}">
      <dgm:prSet custT="1"/>
      <dgm:spPr/>
      <dgm:t>
        <a:bodyPr/>
        <a:lstStyle/>
        <a:p>
          <a:r>
            <a:rPr lang="en-US" sz="1400" b="1" dirty="0"/>
            <a:t>Civic Learning &amp; Engagement Policy</a:t>
          </a:r>
        </a:p>
      </dgm:t>
    </dgm:pt>
    <dgm:pt modelId="{CE13C4D2-BBA7-49AF-A55C-4A4E61F3AC1C}" type="parTrans" cxnId="{693CA333-B519-49BE-9D13-F2A6D5F97AC1}">
      <dgm:prSet/>
      <dgm:spPr/>
      <dgm:t>
        <a:bodyPr/>
        <a:lstStyle/>
        <a:p>
          <a:endParaRPr lang="en-US"/>
        </a:p>
      </dgm:t>
    </dgm:pt>
    <dgm:pt modelId="{AD93F759-6407-4F97-9E1B-EC15136E2F41}" type="sibTrans" cxnId="{693CA333-B519-49BE-9D13-F2A6D5F97AC1}">
      <dgm:prSet/>
      <dgm:spPr/>
      <dgm:t>
        <a:bodyPr/>
        <a:lstStyle/>
        <a:p>
          <a:endParaRPr lang="en-US"/>
        </a:p>
      </dgm:t>
    </dgm:pt>
    <dgm:pt modelId="{5F4E5C2D-D032-4AA6-BD4F-B68782C86D77}">
      <dgm:prSet custT="1"/>
      <dgm:spPr/>
      <dgm:t>
        <a:bodyPr/>
        <a:lstStyle/>
        <a:p>
          <a:r>
            <a:rPr lang="en-US" sz="1400" b="1" dirty="0"/>
            <a:t>CDEP and Early College</a:t>
          </a:r>
        </a:p>
      </dgm:t>
    </dgm:pt>
    <dgm:pt modelId="{06AB30A6-5FDA-491B-966E-AEF3F783A005}" type="parTrans" cxnId="{A1A632D8-82E4-4425-9609-EC2FFBE4A6DD}">
      <dgm:prSet/>
      <dgm:spPr/>
      <dgm:t>
        <a:bodyPr/>
        <a:lstStyle/>
        <a:p>
          <a:endParaRPr lang="en-US"/>
        </a:p>
      </dgm:t>
    </dgm:pt>
    <dgm:pt modelId="{413C6B10-A387-421A-90C8-900F058FA337}" type="sibTrans" cxnId="{A1A632D8-82E4-4425-9609-EC2FFBE4A6DD}">
      <dgm:prSet/>
      <dgm:spPr/>
      <dgm:t>
        <a:bodyPr/>
        <a:lstStyle/>
        <a:p>
          <a:endParaRPr lang="en-US"/>
        </a:p>
      </dgm:t>
    </dgm:pt>
    <dgm:pt modelId="{C30284EC-C264-4596-B18D-D93F5DCB1433}">
      <dgm:prSet custT="1"/>
      <dgm:spPr/>
      <dgm:t>
        <a:bodyPr/>
        <a:lstStyle/>
        <a:p>
          <a:r>
            <a:rPr lang="en-US" sz="1400" b="1" dirty="0" err="1"/>
            <a:t>MassTeach</a:t>
          </a:r>
          <a:r>
            <a:rPr lang="en-US" sz="1400" b="1" dirty="0"/>
            <a:t> &amp; STEM Starter</a:t>
          </a:r>
        </a:p>
      </dgm:t>
    </dgm:pt>
    <dgm:pt modelId="{84B702C3-4638-4AEF-9FF3-BA5E7C3E8CA0}" type="parTrans" cxnId="{3C2BFFB1-0BFF-4701-96BF-00C356A27FEB}">
      <dgm:prSet/>
      <dgm:spPr/>
      <dgm:t>
        <a:bodyPr/>
        <a:lstStyle/>
        <a:p>
          <a:endParaRPr lang="en-US"/>
        </a:p>
      </dgm:t>
    </dgm:pt>
    <dgm:pt modelId="{0FFCB912-C6B9-4F7A-8B84-47B0BB8FDC86}" type="sibTrans" cxnId="{3C2BFFB1-0BFF-4701-96BF-00C356A27FEB}">
      <dgm:prSet/>
      <dgm:spPr/>
      <dgm:t>
        <a:bodyPr/>
        <a:lstStyle/>
        <a:p>
          <a:endParaRPr lang="en-US"/>
        </a:p>
      </dgm:t>
    </dgm:pt>
    <dgm:pt modelId="{959F3E6D-8548-476B-967B-5CAAEFA8B339}">
      <dgm:prSet/>
      <dgm:spPr/>
      <dgm:t>
        <a:bodyPr/>
        <a:lstStyle/>
        <a:p>
          <a:endParaRPr lang="en-US"/>
        </a:p>
      </dgm:t>
    </dgm:pt>
    <dgm:pt modelId="{8B826288-DD97-42BD-A637-D64B1FCB116F}" type="parTrans" cxnId="{91FE5992-AB19-45A0-8560-CF17D0BED5CB}">
      <dgm:prSet/>
      <dgm:spPr/>
      <dgm:t>
        <a:bodyPr/>
        <a:lstStyle/>
        <a:p>
          <a:endParaRPr lang="en-US"/>
        </a:p>
      </dgm:t>
    </dgm:pt>
    <dgm:pt modelId="{975DAF4B-3431-49C0-8E58-5FC859FEE17A}" type="sibTrans" cxnId="{91FE5992-AB19-45A0-8560-CF17D0BED5CB}">
      <dgm:prSet/>
      <dgm:spPr/>
      <dgm:t>
        <a:bodyPr/>
        <a:lstStyle/>
        <a:p>
          <a:endParaRPr lang="en-US"/>
        </a:p>
      </dgm:t>
    </dgm:pt>
    <dgm:pt modelId="{FE858EF2-BB9E-4DDC-B820-3022FC2C6FFC}">
      <dgm:prSet/>
      <dgm:spPr/>
      <dgm:t>
        <a:bodyPr/>
        <a:lstStyle/>
        <a:p>
          <a:endParaRPr lang="en-US"/>
        </a:p>
      </dgm:t>
    </dgm:pt>
    <dgm:pt modelId="{1B079426-3AA3-4451-A784-0A208566AB83}" type="parTrans" cxnId="{D0336B15-33E5-41E4-874E-B690D9E6D245}">
      <dgm:prSet/>
      <dgm:spPr/>
      <dgm:t>
        <a:bodyPr/>
        <a:lstStyle/>
        <a:p>
          <a:endParaRPr lang="en-US"/>
        </a:p>
      </dgm:t>
    </dgm:pt>
    <dgm:pt modelId="{ED3FBCF3-7C77-4F5E-9D52-83280EFAB7D2}" type="sibTrans" cxnId="{D0336B15-33E5-41E4-874E-B690D9E6D245}">
      <dgm:prSet/>
      <dgm:spPr/>
      <dgm:t>
        <a:bodyPr/>
        <a:lstStyle/>
        <a:p>
          <a:endParaRPr lang="en-US"/>
        </a:p>
      </dgm:t>
    </dgm:pt>
    <dgm:pt modelId="{1C675584-12E0-4282-8D4A-D18B522E2C68}">
      <dgm:prSet/>
      <dgm:spPr/>
      <dgm:t>
        <a:bodyPr/>
        <a:lstStyle/>
        <a:p>
          <a:endParaRPr lang="en-US" dirty="0"/>
        </a:p>
      </dgm:t>
    </dgm:pt>
    <dgm:pt modelId="{36BFE877-27B3-40A1-AE47-196E7D561A0A}" type="parTrans" cxnId="{66B7FC3F-1242-45BB-BC1F-195D1AB1B695}">
      <dgm:prSet/>
      <dgm:spPr/>
      <dgm:t>
        <a:bodyPr/>
        <a:lstStyle/>
        <a:p>
          <a:endParaRPr lang="en-US"/>
        </a:p>
      </dgm:t>
    </dgm:pt>
    <dgm:pt modelId="{77C51E66-DB62-4307-873F-4C21E31F6639}" type="sibTrans" cxnId="{66B7FC3F-1242-45BB-BC1F-195D1AB1B695}">
      <dgm:prSet/>
      <dgm:spPr/>
      <dgm:t>
        <a:bodyPr/>
        <a:lstStyle/>
        <a:p>
          <a:endParaRPr lang="en-US"/>
        </a:p>
      </dgm:t>
    </dgm:pt>
    <dgm:pt modelId="{575465BA-3687-425F-A621-3B621E9221F6}">
      <dgm:prSet custT="1"/>
      <dgm:spPr/>
      <dgm:t>
        <a:bodyPr/>
        <a:lstStyle/>
        <a:p>
          <a:r>
            <a:rPr lang="en-US" sz="1400" b="1" dirty="0"/>
            <a:t>Basic Needs Security Advisory Committee</a:t>
          </a:r>
        </a:p>
      </dgm:t>
    </dgm:pt>
    <dgm:pt modelId="{C4BF1C06-B644-442B-AA3B-716D1497F7DE}" type="parTrans" cxnId="{C6185FB3-6828-4008-BCEC-11E2506ADEA3}">
      <dgm:prSet/>
      <dgm:spPr/>
      <dgm:t>
        <a:bodyPr/>
        <a:lstStyle/>
        <a:p>
          <a:endParaRPr lang="en-US"/>
        </a:p>
      </dgm:t>
    </dgm:pt>
    <dgm:pt modelId="{92DA6B9F-1897-49C7-9CF1-F94E1FE37B90}" type="sibTrans" cxnId="{C6185FB3-6828-4008-BCEC-11E2506ADEA3}">
      <dgm:prSet/>
      <dgm:spPr/>
      <dgm:t>
        <a:bodyPr/>
        <a:lstStyle/>
        <a:p>
          <a:endParaRPr lang="en-US"/>
        </a:p>
      </dgm:t>
    </dgm:pt>
    <dgm:pt modelId="{46864EF5-46BC-4313-8C4E-A9AFA55D9D62}">
      <dgm:prSet custT="1"/>
      <dgm:spPr/>
      <dgm:t>
        <a:bodyPr/>
        <a:lstStyle/>
        <a:p>
          <a:r>
            <a:rPr lang="en-US" sz="1400" b="1" dirty="0"/>
            <a:t>Dev Ed Reform &amp;  Mass-Transfer</a:t>
          </a:r>
        </a:p>
      </dgm:t>
    </dgm:pt>
    <dgm:pt modelId="{40DC9C99-71CB-452E-95DD-362D04D6CC5F}" type="parTrans" cxnId="{8E0543CB-3AEB-4045-A5F9-C4E4D42300C3}">
      <dgm:prSet/>
      <dgm:spPr/>
      <dgm:t>
        <a:bodyPr/>
        <a:lstStyle/>
        <a:p>
          <a:endParaRPr lang="en-US"/>
        </a:p>
      </dgm:t>
    </dgm:pt>
    <dgm:pt modelId="{F2D21E9A-CFA8-46AC-906B-998319922B9F}" type="sibTrans" cxnId="{8E0543CB-3AEB-4045-A5F9-C4E4D42300C3}">
      <dgm:prSet/>
      <dgm:spPr/>
      <dgm:t>
        <a:bodyPr/>
        <a:lstStyle/>
        <a:p>
          <a:endParaRPr lang="en-US"/>
        </a:p>
      </dgm:t>
    </dgm:pt>
    <dgm:pt modelId="{CC06BCF6-3959-4667-B1C8-EBA0309D7F4F}">
      <dgm:prSet custT="1"/>
      <dgm:spPr/>
      <dgm:t>
        <a:bodyPr/>
        <a:lstStyle/>
        <a:p>
          <a:r>
            <a:rPr lang="en-US" sz="1400" b="1" dirty="0"/>
            <a:t>Test-Optional Admissions Pilot</a:t>
          </a:r>
        </a:p>
      </dgm:t>
    </dgm:pt>
    <dgm:pt modelId="{9B4D100B-FA8B-49CA-AD77-B0D731C166FF}" type="parTrans" cxnId="{ED93CE02-9B67-4F3D-B083-36B96E8C9D23}">
      <dgm:prSet/>
      <dgm:spPr/>
      <dgm:t>
        <a:bodyPr/>
        <a:lstStyle/>
        <a:p>
          <a:endParaRPr lang="en-US"/>
        </a:p>
      </dgm:t>
    </dgm:pt>
    <dgm:pt modelId="{B2449FEE-9972-4E21-90C9-E7E61C9C6299}" type="sibTrans" cxnId="{ED93CE02-9B67-4F3D-B083-36B96E8C9D23}">
      <dgm:prSet/>
      <dgm:spPr/>
      <dgm:t>
        <a:bodyPr/>
        <a:lstStyle/>
        <a:p>
          <a:endParaRPr lang="en-US"/>
        </a:p>
      </dgm:t>
    </dgm:pt>
    <dgm:pt modelId="{069A153E-0155-406E-8F35-8AA4001520BC}">
      <dgm:prSet custT="1"/>
      <dgm:spPr/>
      <dgm:t>
        <a:bodyPr/>
        <a:lstStyle/>
        <a:p>
          <a:r>
            <a:rPr lang="en-US" sz="1400" b="1"/>
            <a:t>OER &amp; Equity-Minded Assessment (AMCOA)</a:t>
          </a:r>
          <a:endParaRPr lang="en-US" sz="1400" b="1" dirty="0"/>
        </a:p>
      </dgm:t>
    </dgm:pt>
    <dgm:pt modelId="{8FE04E7A-5B1F-415D-A4C1-37CD727BEE36}" type="parTrans" cxnId="{B299ABB7-6BD1-4ECA-B0F6-9F84B755FAAD}">
      <dgm:prSet/>
      <dgm:spPr/>
      <dgm:t>
        <a:bodyPr/>
        <a:lstStyle/>
        <a:p>
          <a:endParaRPr lang="en-US"/>
        </a:p>
      </dgm:t>
    </dgm:pt>
    <dgm:pt modelId="{346ACE60-EE06-4629-B317-6CC7A72BF3B9}" type="sibTrans" cxnId="{B299ABB7-6BD1-4ECA-B0F6-9F84B755FAAD}">
      <dgm:prSet/>
      <dgm:spPr/>
      <dgm:t>
        <a:bodyPr/>
        <a:lstStyle/>
        <a:p>
          <a:endParaRPr lang="en-US"/>
        </a:p>
      </dgm:t>
    </dgm:pt>
    <dgm:pt modelId="{0889D13F-1D20-4708-905E-3FBD0E25F844}">
      <dgm:prSet custT="1"/>
      <dgm:spPr/>
      <dgm:t>
        <a:bodyPr/>
        <a:lstStyle/>
        <a:p>
          <a:r>
            <a:rPr lang="en-US" sz="1400" b="1"/>
            <a:t>CPL/PLA Consortium</a:t>
          </a:r>
          <a:endParaRPr lang="en-US" sz="1400" b="1" dirty="0"/>
        </a:p>
      </dgm:t>
    </dgm:pt>
    <dgm:pt modelId="{172F8B5F-533F-430C-8FD5-B95AA790FB06}" type="parTrans" cxnId="{490825A2-0FA1-482E-95F6-666473242A8B}">
      <dgm:prSet/>
      <dgm:spPr/>
      <dgm:t>
        <a:bodyPr/>
        <a:lstStyle/>
        <a:p>
          <a:endParaRPr lang="en-US"/>
        </a:p>
      </dgm:t>
    </dgm:pt>
    <dgm:pt modelId="{A9B94475-EDA4-4DAB-BC1C-3CF0B15F18E6}" type="sibTrans" cxnId="{490825A2-0FA1-482E-95F6-666473242A8B}">
      <dgm:prSet/>
      <dgm:spPr/>
      <dgm:t>
        <a:bodyPr/>
        <a:lstStyle/>
        <a:p>
          <a:endParaRPr lang="en-US"/>
        </a:p>
      </dgm:t>
    </dgm:pt>
    <dgm:pt modelId="{323958E0-4840-4208-9F7F-5779B79BE82E}" type="pres">
      <dgm:prSet presAssocID="{D795EA2C-B8E3-476F-A5F0-9B301D64EA9A}" presName="compositeShape" presStyleCnt="0">
        <dgm:presLayoutVars>
          <dgm:chMax val="9"/>
          <dgm:dir/>
          <dgm:resizeHandles val="exact"/>
        </dgm:presLayoutVars>
      </dgm:prSet>
      <dgm:spPr/>
    </dgm:pt>
    <dgm:pt modelId="{6F23ECD4-ACE9-4B2D-9F7E-8693EF119EDF}" type="pres">
      <dgm:prSet presAssocID="{D795EA2C-B8E3-476F-A5F0-9B301D64EA9A}" presName="triangle1" presStyleLbl="node1" presStyleIdx="0" presStyleCnt="9" custLinFactNeighborY="-1515">
        <dgm:presLayoutVars>
          <dgm:bulletEnabled val="1"/>
        </dgm:presLayoutVars>
      </dgm:prSet>
      <dgm:spPr/>
    </dgm:pt>
    <dgm:pt modelId="{6E54E845-B82D-4756-B926-8782AAD6AC99}" type="pres">
      <dgm:prSet presAssocID="{D795EA2C-B8E3-476F-A5F0-9B301D64EA9A}" presName="triangle2" presStyleLbl="node1" presStyleIdx="1" presStyleCnt="9" custScaleY="96477">
        <dgm:presLayoutVars>
          <dgm:bulletEnabled val="1"/>
        </dgm:presLayoutVars>
      </dgm:prSet>
      <dgm:spPr/>
    </dgm:pt>
    <dgm:pt modelId="{2DD3BBCD-48FE-4A72-A599-50F11CB4E3FD}" type="pres">
      <dgm:prSet presAssocID="{D795EA2C-B8E3-476F-A5F0-9B301D64EA9A}" presName="triangle3" presStyleLbl="node1" presStyleIdx="2" presStyleCnt="9">
        <dgm:presLayoutVars>
          <dgm:bulletEnabled val="1"/>
        </dgm:presLayoutVars>
      </dgm:prSet>
      <dgm:spPr/>
    </dgm:pt>
    <dgm:pt modelId="{C2852D1C-7BC8-4410-B59E-BE9AFDD781FF}" type="pres">
      <dgm:prSet presAssocID="{D795EA2C-B8E3-476F-A5F0-9B301D64EA9A}" presName="triangle4" presStyleLbl="node1" presStyleIdx="3" presStyleCnt="9">
        <dgm:presLayoutVars>
          <dgm:bulletEnabled val="1"/>
        </dgm:presLayoutVars>
      </dgm:prSet>
      <dgm:spPr/>
    </dgm:pt>
    <dgm:pt modelId="{B539523B-D2F0-4100-8DF7-52C57E65856C}" type="pres">
      <dgm:prSet presAssocID="{D795EA2C-B8E3-476F-A5F0-9B301D64EA9A}" presName="triangle5" presStyleLbl="node1" presStyleIdx="4" presStyleCnt="9">
        <dgm:presLayoutVars>
          <dgm:bulletEnabled val="1"/>
        </dgm:presLayoutVars>
      </dgm:prSet>
      <dgm:spPr/>
    </dgm:pt>
    <dgm:pt modelId="{C367F779-669C-4777-9CE9-CD81D3EF7535}" type="pres">
      <dgm:prSet presAssocID="{D795EA2C-B8E3-476F-A5F0-9B301D64EA9A}" presName="triangle6" presStyleLbl="node1" presStyleIdx="5" presStyleCnt="9">
        <dgm:presLayoutVars>
          <dgm:bulletEnabled val="1"/>
        </dgm:presLayoutVars>
      </dgm:prSet>
      <dgm:spPr/>
    </dgm:pt>
    <dgm:pt modelId="{2D776044-5C21-420D-A4D3-C55B98E4B99E}" type="pres">
      <dgm:prSet presAssocID="{D795EA2C-B8E3-476F-A5F0-9B301D64EA9A}" presName="triangle7" presStyleLbl="node1" presStyleIdx="6" presStyleCnt="9">
        <dgm:presLayoutVars>
          <dgm:bulletEnabled val="1"/>
        </dgm:presLayoutVars>
      </dgm:prSet>
      <dgm:spPr/>
    </dgm:pt>
    <dgm:pt modelId="{45ECE1DF-719C-4392-A67E-8B414D98DF92}" type="pres">
      <dgm:prSet presAssocID="{D795EA2C-B8E3-476F-A5F0-9B301D64EA9A}" presName="triangle8" presStyleLbl="node1" presStyleIdx="7" presStyleCnt="9">
        <dgm:presLayoutVars>
          <dgm:bulletEnabled val="1"/>
        </dgm:presLayoutVars>
      </dgm:prSet>
      <dgm:spPr/>
    </dgm:pt>
    <dgm:pt modelId="{444925F2-51E5-4898-B184-2D15A61CF5CB}" type="pres">
      <dgm:prSet presAssocID="{D795EA2C-B8E3-476F-A5F0-9B301D64EA9A}" presName="triangle9" presStyleLbl="node1" presStyleIdx="8" presStyleCnt="9">
        <dgm:presLayoutVars>
          <dgm:bulletEnabled val="1"/>
        </dgm:presLayoutVars>
      </dgm:prSet>
      <dgm:spPr/>
    </dgm:pt>
  </dgm:ptLst>
  <dgm:cxnLst>
    <dgm:cxn modelId="{ED93CE02-9B67-4F3D-B083-36B96E8C9D23}" srcId="{D795EA2C-B8E3-476F-A5F0-9B301D64EA9A}" destId="{CC06BCF6-3959-4667-B1C8-EBA0309D7F4F}" srcOrd="3" destOrd="0" parTransId="{9B4D100B-FA8B-49CA-AD77-B0D731C166FF}" sibTransId="{B2449FEE-9972-4E21-90C9-E7E61C9C6299}"/>
    <dgm:cxn modelId="{D0336B15-33E5-41E4-874E-B690D9E6D245}" srcId="{D795EA2C-B8E3-476F-A5F0-9B301D64EA9A}" destId="{FE858EF2-BB9E-4DDC-B820-3022FC2C6FFC}" srcOrd="10" destOrd="0" parTransId="{1B079426-3AA3-4451-A784-0A208566AB83}" sibTransId="{ED3FBCF3-7C77-4F5E-9D52-83280EFAB7D2}"/>
    <dgm:cxn modelId="{693CA333-B519-49BE-9D13-F2A6D5F97AC1}" srcId="{D795EA2C-B8E3-476F-A5F0-9B301D64EA9A}" destId="{848BF79A-C8F5-47C3-B9C7-749BF405D3A6}" srcOrd="4" destOrd="0" parTransId="{CE13C4D2-BBA7-49AF-A55C-4A4E61F3AC1C}" sibTransId="{AD93F759-6407-4F97-9E1B-EC15136E2F41}"/>
    <dgm:cxn modelId="{66B7FC3F-1242-45BB-BC1F-195D1AB1B695}" srcId="{D795EA2C-B8E3-476F-A5F0-9B301D64EA9A}" destId="{1C675584-12E0-4282-8D4A-D18B522E2C68}" srcOrd="11" destOrd="0" parTransId="{36BFE877-27B3-40A1-AE47-196E7D561A0A}" sibTransId="{77C51E66-DB62-4307-873F-4C21E31F6639}"/>
    <dgm:cxn modelId="{B7A82653-F22A-4F9D-8474-80D124ED58B9}" type="presOf" srcId="{CC06BCF6-3959-4667-B1C8-EBA0309D7F4F}" destId="{C2852D1C-7BC8-4410-B59E-BE9AFDD781FF}" srcOrd="0" destOrd="0" presId="urn:microsoft.com/office/officeart/2005/8/layout/pyramid4"/>
    <dgm:cxn modelId="{C89B1359-7B57-4FF7-B9E5-EFDB780FF376}" type="presOf" srcId="{0889D13F-1D20-4708-905E-3FBD0E25F844}" destId="{2D776044-5C21-420D-A4D3-C55B98E4B99E}" srcOrd="0" destOrd="0" presId="urn:microsoft.com/office/officeart/2005/8/layout/pyramid4"/>
    <dgm:cxn modelId="{20E5AE84-973E-4E4E-9360-51035F197337}" type="presOf" srcId="{F5E8D41D-9843-4019-999E-316E1F2B4157}" destId="{6F23ECD4-ACE9-4B2D-9F7E-8693EF119EDF}" srcOrd="0" destOrd="0" presId="urn:microsoft.com/office/officeart/2005/8/layout/pyramid4"/>
    <dgm:cxn modelId="{91FE5992-AB19-45A0-8560-CF17D0BED5CB}" srcId="{D795EA2C-B8E3-476F-A5F0-9B301D64EA9A}" destId="{959F3E6D-8548-476B-967B-5CAAEFA8B339}" srcOrd="9" destOrd="0" parTransId="{8B826288-DD97-42BD-A637-D64B1FCB116F}" sibTransId="{975DAF4B-3431-49C0-8E58-5FC859FEE17A}"/>
    <dgm:cxn modelId="{62AB0CA1-6671-4E7C-A578-B62F1C8A4B5E}" type="presOf" srcId="{D795EA2C-B8E3-476F-A5F0-9B301D64EA9A}" destId="{323958E0-4840-4208-9F7F-5779B79BE82E}" srcOrd="0" destOrd="0" presId="urn:microsoft.com/office/officeart/2005/8/layout/pyramid4"/>
    <dgm:cxn modelId="{490825A2-0FA1-482E-95F6-666473242A8B}" srcId="{D795EA2C-B8E3-476F-A5F0-9B301D64EA9A}" destId="{0889D13F-1D20-4708-905E-3FBD0E25F844}" srcOrd="6" destOrd="0" parTransId="{172F8B5F-533F-430C-8FD5-B95AA790FB06}" sibTransId="{A9B94475-EDA4-4DAB-BC1C-3CF0B15F18E6}"/>
    <dgm:cxn modelId="{3C2BFFB1-0BFF-4701-96BF-00C356A27FEB}" srcId="{D795EA2C-B8E3-476F-A5F0-9B301D64EA9A}" destId="{C30284EC-C264-4596-B18D-D93F5DCB1433}" srcOrd="8" destOrd="0" parTransId="{84B702C3-4638-4AEF-9FF3-BA5E7C3E8CA0}" sibTransId="{0FFCB912-C6B9-4F7A-8B84-47B0BB8FDC86}"/>
    <dgm:cxn modelId="{C6185FB3-6828-4008-BCEC-11E2506ADEA3}" srcId="{D795EA2C-B8E3-476F-A5F0-9B301D64EA9A}" destId="{575465BA-3687-425F-A621-3B621E9221F6}" srcOrd="1" destOrd="0" parTransId="{C4BF1C06-B644-442B-AA3B-716D1497F7DE}" sibTransId="{92DA6B9F-1897-49C7-9CF1-F94E1FE37B90}"/>
    <dgm:cxn modelId="{B299ABB7-6BD1-4ECA-B0F6-9F84B755FAAD}" srcId="{D795EA2C-B8E3-476F-A5F0-9B301D64EA9A}" destId="{069A153E-0155-406E-8F35-8AA4001520BC}" srcOrd="2" destOrd="0" parTransId="{8FE04E7A-5B1F-415D-A4C1-37CD727BEE36}" sibTransId="{346ACE60-EE06-4629-B317-6CC7A72BF3B9}"/>
    <dgm:cxn modelId="{1603A7B9-28F6-484C-8A47-0BCF991B9D4F}" srcId="{D795EA2C-B8E3-476F-A5F0-9B301D64EA9A}" destId="{F5E8D41D-9843-4019-999E-316E1F2B4157}" srcOrd="0" destOrd="0" parTransId="{5D0B36E7-069C-4951-A6F0-AB27A9DFEC8A}" sibTransId="{023AC0AF-FC02-4D9D-866B-A543A524CBCF}"/>
    <dgm:cxn modelId="{6D2287BF-D270-4E67-A1D6-09CD3C6A6004}" type="presOf" srcId="{069A153E-0155-406E-8F35-8AA4001520BC}" destId="{2DD3BBCD-48FE-4A72-A599-50F11CB4E3FD}" srcOrd="0" destOrd="0" presId="urn:microsoft.com/office/officeart/2005/8/layout/pyramid4"/>
    <dgm:cxn modelId="{A7ED54C7-35FA-421F-9D03-CC12A7898642}" type="presOf" srcId="{C30284EC-C264-4596-B18D-D93F5DCB1433}" destId="{444925F2-51E5-4898-B184-2D15A61CF5CB}" srcOrd="0" destOrd="0" presId="urn:microsoft.com/office/officeart/2005/8/layout/pyramid4"/>
    <dgm:cxn modelId="{8E0543CB-3AEB-4045-A5F9-C4E4D42300C3}" srcId="{D795EA2C-B8E3-476F-A5F0-9B301D64EA9A}" destId="{46864EF5-46BC-4313-8C4E-A9AFA55D9D62}" srcOrd="5" destOrd="0" parTransId="{40DC9C99-71CB-452E-95DD-362D04D6CC5F}" sibTransId="{F2D21E9A-CFA8-46AC-906B-998319922B9F}"/>
    <dgm:cxn modelId="{E3EA24CC-3C14-4C68-8E09-99C42D953D97}" type="presOf" srcId="{5F4E5C2D-D032-4AA6-BD4F-B68782C86D77}" destId="{45ECE1DF-719C-4392-A67E-8B414D98DF92}" srcOrd="0" destOrd="0" presId="urn:microsoft.com/office/officeart/2005/8/layout/pyramid4"/>
    <dgm:cxn modelId="{94850BD1-87D3-4D95-BCCF-D36D43EAC0EE}" type="presOf" srcId="{575465BA-3687-425F-A621-3B621E9221F6}" destId="{6E54E845-B82D-4756-B926-8782AAD6AC99}" srcOrd="0" destOrd="0" presId="urn:microsoft.com/office/officeart/2005/8/layout/pyramid4"/>
    <dgm:cxn modelId="{092AE2D7-7EF3-4342-A42E-01F439696C80}" type="presOf" srcId="{848BF79A-C8F5-47C3-B9C7-749BF405D3A6}" destId="{B539523B-D2F0-4100-8DF7-52C57E65856C}" srcOrd="0" destOrd="0" presId="urn:microsoft.com/office/officeart/2005/8/layout/pyramid4"/>
    <dgm:cxn modelId="{A1A632D8-82E4-4425-9609-EC2FFBE4A6DD}" srcId="{D795EA2C-B8E3-476F-A5F0-9B301D64EA9A}" destId="{5F4E5C2D-D032-4AA6-BD4F-B68782C86D77}" srcOrd="7" destOrd="0" parTransId="{06AB30A6-5FDA-491B-966E-AEF3F783A005}" sibTransId="{413C6B10-A387-421A-90C8-900F058FA337}"/>
    <dgm:cxn modelId="{E7FA38ED-ED28-48C0-819E-2985A1CAF148}" type="presOf" srcId="{46864EF5-46BC-4313-8C4E-A9AFA55D9D62}" destId="{C367F779-669C-4777-9CE9-CD81D3EF7535}" srcOrd="0" destOrd="0" presId="urn:microsoft.com/office/officeart/2005/8/layout/pyramid4"/>
    <dgm:cxn modelId="{FD639BBC-852F-42DB-8D4B-09A6342CEF31}" type="presParOf" srcId="{323958E0-4840-4208-9F7F-5779B79BE82E}" destId="{6F23ECD4-ACE9-4B2D-9F7E-8693EF119EDF}" srcOrd="0" destOrd="0" presId="urn:microsoft.com/office/officeart/2005/8/layout/pyramid4"/>
    <dgm:cxn modelId="{1CCE45DE-C946-4EDF-ACFB-64413822A44B}" type="presParOf" srcId="{323958E0-4840-4208-9F7F-5779B79BE82E}" destId="{6E54E845-B82D-4756-B926-8782AAD6AC99}" srcOrd="1" destOrd="0" presId="urn:microsoft.com/office/officeart/2005/8/layout/pyramid4"/>
    <dgm:cxn modelId="{2767E02E-5BA1-4E20-8688-E585451311BA}" type="presParOf" srcId="{323958E0-4840-4208-9F7F-5779B79BE82E}" destId="{2DD3BBCD-48FE-4A72-A599-50F11CB4E3FD}" srcOrd="2" destOrd="0" presId="urn:microsoft.com/office/officeart/2005/8/layout/pyramid4"/>
    <dgm:cxn modelId="{65D6CAA1-32E3-41D1-9049-399B35B03315}" type="presParOf" srcId="{323958E0-4840-4208-9F7F-5779B79BE82E}" destId="{C2852D1C-7BC8-4410-B59E-BE9AFDD781FF}" srcOrd="3" destOrd="0" presId="urn:microsoft.com/office/officeart/2005/8/layout/pyramid4"/>
    <dgm:cxn modelId="{91058B8D-858E-4318-8810-6B309404A16D}" type="presParOf" srcId="{323958E0-4840-4208-9F7F-5779B79BE82E}" destId="{B539523B-D2F0-4100-8DF7-52C57E65856C}" srcOrd="4" destOrd="0" presId="urn:microsoft.com/office/officeart/2005/8/layout/pyramid4"/>
    <dgm:cxn modelId="{C3A12BAB-E82E-45FA-AD2A-CDDA49D84061}" type="presParOf" srcId="{323958E0-4840-4208-9F7F-5779B79BE82E}" destId="{C367F779-669C-4777-9CE9-CD81D3EF7535}" srcOrd="5" destOrd="0" presId="urn:microsoft.com/office/officeart/2005/8/layout/pyramid4"/>
    <dgm:cxn modelId="{2E71A208-5ECE-4853-B83E-0C062543D40E}" type="presParOf" srcId="{323958E0-4840-4208-9F7F-5779B79BE82E}" destId="{2D776044-5C21-420D-A4D3-C55B98E4B99E}" srcOrd="6" destOrd="0" presId="urn:microsoft.com/office/officeart/2005/8/layout/pyramid4"/>
    <dgm:cxn modelId="{EFF8B0FD-66B1-4442-AA80-212C4FCF468C}" type="presParOf" srcId="{323958E0-4840-4208-9F7F-5779B79BE82E}" destId="{45ECE1DF-719C-4392-A67E-8B414D98DF92}" srcOrd="7" destOrd="0" presId="urn:microsoft.com/office/officeart/2005/8/layout/pyramid4"/>
    <dgm:cxn modelId="{00CE24A0-3A17-4087-982A-38D1638EDF46}" type="presParOf" srcId="{323958E0-4840-4208-9F7F-5779B79BE82E}" destId="{444925F2-51E5-4898-B184-2D15A61CF5CB}"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2505B-7C61-0945-B4C6-6D0CF1797CCB}"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8288C6F1-8418-BA47-B038-E9A1C720AC09}">
      <dgm:prSet phldrT="[Text]" custT="1"/>
      <dgm:spPr/>
      <dgm:t>
        <a:bodyPr/>
        <a:lstStyle/>
        <a:p>
          <a:r>
            <a:rPr lang="en-US" sz="2800" b="1" dirty="0">
              <a:solidFill>
                <a:schemeClr val="bg1"/>
              </a:solidFill>
            </a:rPr>
            <a:t>Steering Committee</a:t>
          </a:r>
        </a:p>
        <a:p>
          <a:r>
            <a:rPr lang="en-US" sz="2000" b="1" dirty="0">
              <a:solidFill>
                <a:schemeClr val="bg1"/>
              </a:solidFill>
            </a:rPr>
            <a:t>Co-Chairs: Patty Eppinger and Dr. Constanza Cabello</a:t>
          </a:r>
        </a:p>
      </dgm:t>
    </dgm:pt>
    <dgm:pt modelId="{E7380260-83D0-9141-95EA-22F24B73BB99}" type="parTrans" cxnId="{0FF71B79-8BB8-0D41-970D-FBF6099A1D57}">
      <dgm:prSet/>
      <dgm:spPr/>
      <dgm:t>
        <a:bodyPr/>
        <a:lstStyle/>
        <a:p>
          <a:endParaRPr lang="en-US"/>
        </a:p>
      </dgm:t>
    </dgm:pt>
    <dgm:pt modelId="{5D40777C-3B87-344D-9DF3-3A64288890D7}" type="sibTrans" cxnId="{0FF71B79-8BB8-0D41-970D-FBF6099A1D57}">
      <dgm:prSet/>
      <dgm:spPr>
        <a:solidFill>
          <a:schemeClr val="lt1">
            <a:hueOff val="0"/>
            <a:satOff val="0"/>
            <a:lumOff val="0"/>
          </a:schemeClr>
        </a:solidFill>
        <a:ln>
          <a:solidFill>
            <a:schemeClr val="accent1">
              <a:hueOff val="0"/>
              <a:satOff val="0"/>
              <a:lumOff val="0"/>
            </a:schemeClr>
          </a:solidFill>
        </a:ln>
      </dgm:spPr>
      <dgm:t>
        <a:bodyPr/>
        <a:lstStyle/>
        <a:p>
          <a:endParaRPr lang="en-US"/>
        </a:p>
      </dgm:t>
    </dgm:pt>
    <dgm:pt modelId="{BD2DA861-0AFA-F449-8560-E39D5786681C}" type="asst">
      <dgm:prSet phldrT="[Text]" custT="1"/>
      <dgm:spPr>
        <a:solidFill>
          <a:schemeClr val="tx2">
            <a:lumMod val="90000"/>
            <a:lumOff val="10000"/>
          </a:schemeClr>
        </a:solidFill>
      </dgm:spPr>
      <dgm:t>
        <a:bodyPr/>
        <a:lstStyle/>
        <a:p>
          <a:r>
            <a:rPr lang="en-US" sz="2400" b="1" dirty="0">
              <a:solidFill>
                <a:srgbClr val="FFC000"/>
              </a:solidFill>
            </a:rPr>
            <a:t>Teaching and Learning Committee</a:t>
          </a:r>
        </a:p>
        <a:p>
          <a:r>
            <a:rPr lang="en-US" sz="1800" b="1" dirty="0">
              <a:solidFill>
                <a:srgbClr val="FFC000"/>
              </a:solidFill>
            </a:rPr>
            <a:t>Tri-Chairs: Dr. Paul Hernandez, Cynthia Lynch, and Dimitri Moore</a:t>
          </a:r>
        </a:p>
      </dgm:t>
    </dgm:pt>
    <dgm:pt modelId="{1BCD7A8B-0EDE-8849-9DA6-5E502A376DB0}" type="parTrans" cxnId="{C7D1BDB0-C953-0B4F-AEF9-9D8DC9BB7042}">
      <dgm:prSet/>
      <dgm:spPr/>
      <dgm:t>
        <a:bodyPr/>
        <a:lstStyle/>
        <a:p>
          <a:endParaRPr lang="en-US"/>
        </a:p>
      </dgm:t>
    </dgm:pt>
    <dgm:pt modelId="{3CD4AE70-A410-5449-AF92-39BD4F3677F6}" type="sibTrans" cxnId="{C7D1BDB0-C953-0B4F-AEF9-9D8DC9BB7042}">
      <dgm:prSet custT="1"/>
      <dgm:spPr>
        <a:solidFill>
          <a:schemeClr val="lt1">
            <a:hueOff val="0"/>
            <a:satOff val="0"/>
            <a:lumOff val="0"/>
          </a:schemeClr>
        </a:solidFill>
      </dgm:spPr>
      <dgm:t>
        <a:bodyPr/>
        <a:lstStyle/>
        <a:p>
          <a:endParaRPr lang="en-US"/>
        </a:p>
      </dgm:t>
    </dgm:pt>
    <dgm:pt modelId="{17AE9E10-DE32-E74B-956C-792ED6B31801}" type="asst">
      <dgm:prSet phldrT="[Text]" custT="1"/>
      <dgm:spPr>
        <a:solidFill>
          <a:schemeClr val="tx2">
            <a:lumMod val="90000"/>
            <a:lumOff val="10000"/>
          </a:schemeClr>
        </a:solidFill>
      </dgm:spPr>
      <dgm:t>
        <a:bodyPr/>
        <a:lstStyle/>
        <a:p>
          <a:r>
            <a:rPr lang="en-US" sz="2400" b="1" dirty="0">
              <a:solidFill>
                <a:srgbClr val="FFC000"/>
              </a:solidFill>
            </a:rPr>
            <a:t>Student-Ready Institutions Committee</a:t>
          </a:r>
        </a:p>
        <a:p>
          <a:r>
            <a:rPr lang="en-US" sz="1800" b="1" dirty="0">
              <a:solidFill>
                <a:srgbClr val="FFC000"/>
              </a:solidFill>
            </a:rPr>
            <a:t>Tri-Chairs: Dr. Deanna </a:t>
          </a:r>
          <a:r>
            <a:rPr lang="en-US" sz="1800" b="1" dirty="0" err="1">
              <a:solidFill>
                <a:srgbClr val="FFC000"/>
              </a:solidFill>
            </a:rPr>
            <a:t>Yameen</a:t>
          </a:r>
          <a:r>
            <a:rPr lang="en-US" sz="1800" b="1" dirty="0">
              <a:solidFill>
                <a:srgbClr val="FFC000"/>
              </a:solidFill>
            </a:rPr>
            <a:t>, Marquis Taylor, and </a:t>
          </a:r>
          <a:r>
            <a:rPr lang="en-US" sz="1800" b="1" dirty="0" err="1">
              <a:solidFill>
                <a:srgbClr val="FFC000"/>
              </a:solidFill>
            </a:rPr>
            <a:t>Dezary</a:t>
          </a:r>
          <a:r>
            <a:rPr lang="en-US" sz="1800" b="1" dirty="0">
              <a:solidFill>
                <a:srgbClr val="FFC000"/>
              </a:solidFill>
            </a:rPr>
            <a:t> Guzman</a:t>
          </a:r>
        </a:p>
      </dgm:t>
    </dgm:pt>
    <dgm:pt modelId="{2EC4C3DA-1C58-B44D-AA65-81E03238B09B}" type="parTrans" cxnId="{EA2CDD4B-249D-AF48-A3F2-419C04E8DF16}">
      <dgm:prSet/>
      <dgm:spPr/>
      <dgm:t>
        <a:bodyPr/>
        <a:lstStyle/>
        <a:p>
          <a:endParaRPr lang="en-US"/>
        </a:p>
      </dgm:t>
    </dgm:pt>
    <dgm:pt modelId="{0E16F383-1080-EC41-B1DD-71FAB7961CDC}" type="sibTrans" cxnId="{EA2CDD4B-249D-AF48-A3F2-419C04E8DF16}">
      <dgm:prSet custT="1"/>
      <dgm:spPr/>
      <dgm:t>
        <a:bodyPr/>
        <a:lstStyle/>
        <a:p>
          <a:endParaRPr lang="en-US"/>
        </a:p>
      </dgm:t>
    </dgm:pt>
    <dgm:pt modelId="{74740A12-4D2C-B147-A0E4-200DDCA20CAE}" type="asst">
      <dgm:prSet phldrT="[Text]"/>
      <dgm:spPr>
        <a:solidFill>
          <a:srgbClr val="FFC000"/>
        </a:solidFill>
      </dgm:spPr>
      <dgm:t>
        <a:bodyPr/>
        <a:lstStyle/>
        <a:p>
          <a:r>
            <a:rPr lang="en-US" dirty="0">
              <a:solidFill>
                <a:schemeClr val="tx2">
                  <a:lumMod val="90000"/>
                  <a:lumOff val="10000"/>
                </a:schemeClr>
              </a:solidFill>
            </a:rPr>
            <a:t>Faculty, Curriculum and Pedagogy</a:t>
          </a:r>
        </a:p>
      </dgm:t>
    </dgm:pt>
    <dgm:pt modelId="{E111F7C2-91E0-E343-9CE8-66E672724C45}" type="parTrans" cxnId="{B80105E2-1E5C-344B-894A-725364148994}">
      <dgm:prSet/>
      <dgm:spPr/>
      <dgm:t>
        <a:bodyPr/>
        <a:lstStyle/>
        <a:p>
          <a:endParaRPr lang="en-US"/>
        </a:p>
      </dgm:t>
    </dgm:pt>
    <dgm:pt modelId="{593CD64C-F8D9-9F49-A5F4-C20FC904C9A8}" type="sibTrans" cxnId="{B80105E2-1E5C-344B-894A-725364148994}">
      <dgm:prSet/>
      <dgm:spPr/>
      <dgm:t>
        <a:bodyPr/>
        <a:lstStyle/>
        <a:p>
          <a:endParaRPr lang="en-US" dirty="0"/>
        </a:p>
      </dgm:t>
    </dgm:pt>
    <dgm:pt modelId="{C864776F-62A3-F54C-B6B4-B81AA7E48337}" type="asst">
      <dgm:prSet phldrT="[Text]"/>
      <dgm:spPr>
        <a:solidFill>
          <a:srgbClr val="FFC000"/>
        </a:solidFill>
      </dgm:spPr>
      <dgm:t>
        <a:bodyPr/>
        <a:lstStyle/>
        <a:p>
          <a:r>
            <a:rPr lang="en-US" dirty="0">
              <a:solidFill>
                <a:schemeClr val="tx2">
                  <a:lumMod val="90000"/>
                  <a:lumOff val="10000"/>
                </a:schemeClr>
              </a:solidFill>
            </a:rPr>
            <a:t>Professional Development and Assessment</a:t>
          </a:r>
        </a:p>
      </dgm:t>
    </dgm:pt>
    <dgm:pt modelId="{029A9DAE-E7DD-1C4D-8DB2-D60EA032D415}" type="parTrans" cxnId="{E40AD10A-1DB2-D643-82ED-002992416E35}">
      <dgm:prSet/>
      <dgm:spPr/>
      <dgm:t>
        <a:bodyPr/>
        <a:lstStyle/>
        <a:p>
          <a:endParaRPr lang="en-US"/>
        </a:p>
      </dgm:t>
    </dgm:pt>
    <dgm:pt modelId="{C77E142C-D1AD-1048-A463-5D8C9F19CECB}" type="sibTrans" cxnId="{E40AD10A-1DB2-D643-82ED-002992416E35}">
      <dgm:prSet/>
      <dgm:spPr>
        <a:solidFill>
          <a:schemeClr val="lt1">
            <a:hueOff val="0"/>
            <a:satOff val="0"/>
            <a:lumOff val="0"/>
          </a:schemeClr>
        </a:solidFill>
        <a:ln>
          <a:noFill/>
        </a:ln>
      </dgm:spPr>
      <dgm:t>
        <a:bodyPr/>
        <a:lstStyle/>
        <a:p>
          <a:endParaRPr lang="en-US" dirty="0"/>
        </a:p>
      </dgm:t>
    </dgm:pt>
    <dgm:pt modelId="{5E797D0C-3FCF-2044-85F9-14FAD2C2DB2A}" type="asst">
      <dgm:prSet phldrT="[Text]"/>
      <dgm:spPr>
        <a:solidFill>
          <a:srgbClr val="FFC000"/>
        </a:solidFill>
      </dgm:spPr>
      <dgm:t>
        <a:bodyPr/>
        <a:lstStyle/>
        <a:p>
          <a:r>
            <a:rPr lang="en-US" dirty="0">
              <a:solidFill>
                <a:schemeClr val="tx2">
                  <a:lumMod val="90000"/>
                  <a:lumOff val="10000"/>
                </a:schemeClr>
              </a:solidFill>
            </a:rPr>
            <a:t>Foundational Elements</a:t>
          </a:r>
        </a:p>
      </dgm:t>
    </dgm:pt>
    <dgm:pt modelId="{18095DF6-B1DC-A84D-8BDD-A96BE5DFD40E}" type="parTrans" cxnId="{E3110917-069B-FD43-B009-C844080E33A0}">
      <dgm:prSet/>
      <dgm:spPr/>
      <dgm:t>
        <a:bodyPr/>
        <a:lstStyle/>
        <a:p>
          <a:endParaRPr lang="en-US"/>
        </a:p>
      </dgm:t>
    </dgm:pt>
    <dgm:pt modelId="{8147BE0E-16BE-3147-B4DE-91FC5B7C73D2}" type="sibTrans" cxnId="{E3110917-069B-FD43-B009-C844080E33A0}">
      <dgm:prSet/>
      <dgm:spPr>
        <a:ln>
          <a:noFill/>
        </a:ln>
      </dgm:spPr>
      <dgm:t>
        <a:bodyPr/>
        <a:lstStyle/>
        <a:p>
          <a:endParaRPr lang="en-US"/>
        </a:p>
      </dgm:t>
    </dgm:pt>
    <dgm:pt modelId="{0CAA64FB-B1F3-514F-B6E3-23444D3BCFFA}" type="asst">
      <dgm:prSet phldrT="[Text]"/>
      <dgm:spPr>
        <a:solidFill>
          <a:srgbClr val="FFC000"/>
        </a:solidFill>
      </dgm:spPr>
      <dgm:t>
        <a:bodyPr/>
        <a:lstStyle/>
        <a:p>
          <a:r>
            <a:rPr lang="en-US" dirty="0">
              <a:solidFill>
                <a:schemeClr val="tx2">
                  <a:lumMod val="90000"/>
                  <a:lumOff val="10000"/>
                </a:schemeClr>
              </a:solidFill>
            </a:rPr>
            <a:t>Institutional Culture</a:t>
          </a:r>
        </a:p>
      </dgm:t>
    </dgm:pt>
    <dgm:pt modelId="{F2499F08-E740-A544-839C-62A0EB48DD94}" type="parTrans" cxnId="{EF9A139E-FAF6-7345-98F4-253ACDC7AD5B}">
      <dgm:prSet/>
      <dgm:spPr/>
      <dgm:t>
        <a:bodyPr/>
        <a:lstStyle/>
        <a:p>
          <a:endParaRPr lang="en-US"/>
        </a:p>
      </dgm:t>
    </dgm:pt>
    <dgm:pt modelId="{224DC1D6-46C2-AA40-B99C-A4C9209890DF}" type="sibTrans" cxnId="{EF9A139E-FAF6-7345-98F4-253ACDC7AD5B}">
      <dgm:prSet/>
      <dgm:spPr>
        <a:ln>
          <a:noFill/>
        </a:ln>
      </dgm:spPr>
      <dgm:t>
        <a:bodyPr/>
        <a:lstStyle/>
        <a:p>
          <a:endParaRPr lang="en-US" dirty="0"/>
        </a:p>
      </dgm:t>
    </dgm:pt>
    <dgm:pt modelId="{E20D5282-AABE-9F47-8D2E-13BDBF351FE4}" type="asst">
      <dgm:prSet phldrT="[Text]"/>
      <dgm:spPr>
        <a:solidFill>
          <a:srgbClr val="FFC000"/>
        </a:solidFill>
      </dgm:spPr>
      <dgm:t>
        <a:bodyPr/>
        <a:lstStyle/>
        <a:p>
          <a:r>
            <a:rPr lang="en-US" dirty="0">
              <a:solidFill>
                <a:schemeClr val="tx2">
                  <a:lumMod val="90000"/>
                  <a:lumOff val="10000"/>
                </a:schemeClr>
              </a:solidFill>
            </a:rPr>
            <a:t>Transitions</a:t>
          </a:r>
        </a:p>
      </dgm:t>
    </dgm:pt>
    <dgm:pt modelId="{117500E7-B5F6-3843-BE07-1CBF09F5564C}" type="parTrans" cxnId="{98CF25D1-4E10-B84D-8A22-DD76FFED6948}">
      <dgm:prSet/>
      <dgm:spPr/>
      <dgm:t>
        <a:bodyPr/>
        <a:lstStyle/>
        <a:p>
          <a:endParaRPr lang="en-US"/>
        </a:p>
      </dgm:t>
    </dgm:pt>
    <dgm:pt modelId="{FD47F078-031E-E74A-9D3F-A75FAAF6E72C}" type="sibTrans" cxnId="{98CF25D1-4E10-B84D-8A22-DD76FFED6948}">
      <dgm:prSet/>
      <dgm:spPr>
        <a:ln>
          <a:noFill/>
        </a:ln>
      </dgm:spPr>
      <dgm:t>
        <a:bodyPr/>
        <a:lstStyle/>
        <a:p>
          <a:endParaRPr lang="en-US" dirty="0"/>
        </a:p>
      </dgm:t>
    </dgm:pt>
    <dgm:pt modelId="{B1EFB119-DA90-8D43-BA46-88A05739C22F}" type="asst">
      <dgm:prSet phldrT="[Text]"/>
      <dgm:spPr>
        <a:solidFill>
          <a:srgbClr val="FFC000"/>
        </a:solidFill>
      </dgm:spPr>
      <dgm:t>
        <a:bodyPr/>
        <a:lstStyle/>
        <a:p>
          <a:r>
            <a:rPr lang="en-US" dirty="0">
              <a:solidFill>
                <a:schemeClr val="tx2">
                  <a:lumMod val="90000"/>
                  <a:lumOff val="10000"/>
                </a:schemeClr>
              </a:solidFill>
            </a:rPr>
            <a:t>Holistic Student Supports</a:t>
          </a:r>
        </a:p>
      </dgm:t>
    </dgm:pt>
    <dgm:pt modelId="{9E9C1E55-54DE-2C46-B4B4-5036B75DC018}" type="parTrans" cxnId="{981B3A89-AE30-7447-A5BF-3F7087B3B629}">
      <dgm:prSet/>
      <dgm:spPr/>
      <dgm:t>
        <a:bodyPr/>
        <a:lstStyle/>
        <a:p>
          <a:endParaRPr lang="en-US"/>
        </a:p>
      </dgm:t>
    </dgm:pt>
    <dgm:pt modelId="{2104AD64-504E-CB49-8366-6CD339089E1C}" type="sibTrans" cxnId="{981B3A89-AE30-7447-A5BF-3F7087B3B629}">
      <dgm:prSet/>
      <dgm:spPr>
        <a:ln>
          <a:noFill/>
        </a:ln>
      </dgm:spPr>
      <dgm:t>
        <a:bodyPr/>
        <a:lstStyle/>
        <a:p>
          <a:endParaRPr lang="en-US"/>
        </a:p>
      </dgm:t>
    </dgm:pt>
    <dgm:pt modelId="{D213EE46-8A93-014E-8C55-BE5EA24CCEEA}" type="pres">
      <dgm:prSet presAssocID="{09A2505B-7C61-0945-B4C6-6D0CF1797CCB}" presName="Name0" presStyleCnt="0">
        <dgm:presLayoutVars>
          <dgm:chPref val="1"/>
          <dgm:dir/>
          <dgm:animOne val="branch"/>
          <dgm:animLvl val="lvl"/>
          <dgm:resizeHandles/>
        </dgm:presLayoutVars>
      </dgm:prSet>
      <dgm:spPr/>
    </dgm:pt>
    <dgm:pt modelId="{6020C7FA-1108-D849-9E7F-91B277BDE0EB}" type="pres">
      <dgm:prSet presAssocID="{8288C6F1-8418-BA47-B038-E9A1C720AC09}" presName="vertOne" presStyleCnt="0"/>
      <dgm:spPr/>
    </dgm:pt>
    <dgm:pt modelId="{033391A2-25C2-CB41-8B77-3F76DF52E4A4}" type="pres">
      <dgm:prSet presAssocID="{8288C6F1-8418-BA47-B038-E9A1C720AC09}" presName="txOne" presStyleLbl="node0" presStyleIdx="0" presStyleCnt="1">
        <dgm:presLayoutVars>
          <dgm:chPref val="3"/>
        </dgm:presLayoutVars>
      </dgm:prSet>
      <dgm:spPr/>
    </dgm:pt>
    <dgm:pt modelId="{F8281882-05DD-164F-9F38-9B1D6276CC2C}" type="pres">
      <dgm:prSet presAssocID="{8288C6F1-8418-BA47-B038-E9A1C720AC09}" presName="parTransOne" presStyleCnt="0"/>
      <dgm:spPr/>
    </dgm:pt>
    <dgm:pt modelId="{C89291C8-D87E-9A45-A464-8B94E8A0D455}" type="pres">
      <dgm:prSet presAssocID="{8288C6F1-8418-BA47-B038-E9A1C720AC09}" presName="horzOne" presStyleCnt="0"/>
      <dgm:spPr/>
    </dgm:pt>
    <dgm:pt modelId="{B2A2F137-1699-C14F-B439-CADA81D6EFC0}" type="pres">
      <dgm:prSet presAssocID="{BD2DA861-0AFA-F449-8560-E39D5786681C}" presName="vertTwo" presStyleCnt="0"/>
      <dgm:spPr/>
    </dgm:pt>
    <dgm:pt modelId="{941E8E3E-1293-C04A-8DFD-1085DB29AC4F}" type="pres">
      <dgm:prSet presAssocID="{BD2DA861-0AFA-F449-8560-E39D5786681C}" presName="txTwo" presStyleLbl="asst1" presStyleIdx="0" presStyleCnt="8">
        <dgm:presLayoutVars>
          <dgm:chPref val="3"/>
        </dgm:presLayoutVars>
      </dgm:prSet>
      <dgm:spPr/>
    </dgm:pt>
    <dgm:pt modelId="{D7431FA6-845B-2E4C-9379-B684107EFE3C}" type="pres">
      <dgm:prSet presAssocID="{BD2DA861-0AFA-F449-8560-E39D5786681C}" presName="parTransTwo" presStyleCnt="0"/>
      <dgm:spPr/>
    </dgm:pt>
    <dgm:pt modelId="{61815FC8-CF09-2D43-903C-86A1818C96EB}" type="pres">
      <dgm:prSet presAssocID="{BD2DA861-0AFA-F449-8560-E39D5786681C}" presName="horzTwo" presStyleCnt="0"/>
      <dgm:spPr/>
    </dgm:pt>
    <dgm:pt modelId="{007C3927-931A-484B-B4DE-77B930A017DC}" type="pres">
      <dgm:prSet presAssocID="{74740A12-4D2C-B147-A0E4-200DDCA20CAE}" presName="vertThree" presStyleCnt="0"/>
      <dgm:spPr/>
    </dgm:pt>
    <dgm:pt modelId="{C97360F2-A37F-B345-A777-E313B1F95311}" type="pres">
      <dgm:prSet presAssocID="{74740A12-4D2C-B147-A0E4-200DDCA20CAE}" presName="txThree" presStyleLbl="asst1" presStyleIdx="1" presStyleCnt="8">
        <dgm:presLayoutVars>
          <dgm:chPref val="3"/>
        </dgm:presLayoutVars>
      </dgm:prSet>
      <dgm:spPr/>
    </dgm:pt>
    <dgm:pt modelId="{5FC0BE41-6E01-7E43-9470-766EF46A0A1C}" type="pres">
      <dgm:prSet presAssocID="{74740A12-4D2C-B147-A0E4-200DDCA20CAE}" presName="horzThree" presStyleCnt="0"/>
      <dgm:spPr/>
    </dgm:pt>
    <dgm:pt modelId="{C54EC477-15FC-E241-AD37-C79CC5A69657}" type="pres">
      <dgm:prSet presAssocID="{593CD64C-F8D9-9F49-A5F4-C20FC904C9A8}" presName="sibSpaceThree" presStyleCnt="0"/>
      <dgm:spPr/>
    </dgm:pt>
    <dgm:pt modelId="{1B42175F-B31D-6F4D-B0EF-F196F75C1D47}" type="pres">
      <dgm:prSet presAssocID="{C864776F-62A3-F54C-B6B4-B81AA7E48337}" presName="vertThree" presStyleCnt="0"/>
      <dgm:spPr/>
    </dgm:pt>
    <dgm:pt modelId="{DB325A54-E975-3845-837F-A70C9E2D30CF}" type="pres">
      <dgm:prSet presAssocID="{C864776F-62A3-F54C-B6B4-B81AA7E48337}" presName="txThree" presStyleLbl="asst1" presStyleIdx="2" presStyleCnt="8">
        <dgm:presLayoutVars>
          <dgm:chPref val="3"/>
        </dgm:presLayoutVars>
      </dgm:prSet>
      <dgm:spPr/>
    </dgm:pt>
    <dgm:pt modelId="{78FA271A-6FD3-E540-8617-C8ACBEFA1D74}" type="pres">
      <dgm:prSet presAssocID="{C864776F-62A3-F54C-B6B4-B81AA7E48337}" presName="horzThree" presStyleCnt="0"/>
      <dgm:spPr/>
    </dgm:pt>
    <dgm:pt modelId="{6093F1C4-CDA0-5D4A-A548-C8FD911969AE}" type="pres">
      <dgm:prSet presAssocID="{C77E142C-D1AD-1048-A463-5D8C9F19CECB}" presName="sibSpaceThree" presStyleCnt="0"/>
      <dgm:spPr/>
    </dgm:pt>
    <dgm:pt modelId="{831242DF-8C9E-474B-8E87-88CDDDC36781}" type="pres">
      <dgm:prSet presAssocID="{5E797D0C-3FCF-2044-85F9-14FAD2C2DB2A}" presName="vertThree" presStyleCnt="0"/>
      <dgm:spPr/>
    </dgm:pt>
    <dgm:pt modelId="{4A8A3857-E439-2A41-8CA6-27EF021EF584}" type="pres">
      <dgm:prSet presAssocID="{5E797D0C-3FCF-2044-85F9-14FAD2C2DB2A}" presName="txThree" presStyleLbl="asst1" presStyleIdx="3" presStyleCnt="8">
        <dgm:presLayoutVars>
          <dgm:chPref val="3"/>
        </dgm:presLayoutVars>
      </dgm:prSet>
      <dgm:spPr/>
    </dgm:pt>
    <dgm:pt modelId="{2897E70B-E277-2449-ABFA-985AE6182B97}" type="pres">
      <dgm:prSet presAssocID="{5E797D0C-3FCF-2044-85F9-14FAD2C2DB2A}" presName="horzThree" presStyleCnt="0"/>
      <dgm:spPr/>
    </dgm:pt>
    <dgm:pt modelId="{D80691D8-DBC3-2849-8B17-4E187A0C9E1D}" type="pres">
      <dgm:prSet presAssocID="{3CD4AE70-A410-5449-AF92-39BD4F3677F6}" presName="sibSpaceTwo" presStyleCnt="0"/>
      <dgm:spPr/>
    </dgm:pt>
    <dgm:pt modelId="{425BD899-788F-A44B-A077-5DC4F52A108F}" type="pres">
      <dgm:prSet presAssocID="{17AE9E10-DE32-E74B-956C-792ED6B31801}" presName="vertTwo" presStyleCnt="0"/>
      <dgm:spPr/>
    </dgm:pt>
    <dgm:pt modelId="{DF587B5F-512E-374E-B1FD-5B80E0E46BAA}" type="pres">
      <dgm:prSet presAssocID="{17AE9E10-DE32-E74B-956C-792ED6B31801}" presName="txTwo" presStyleLbl="asst1" presStyleIdx="4" presStyleCnt="8">
        <dgm:presLayoutVars>
          <dgm:chPref val="3"/>
        </dgm:presLayoutVars>
      </dgm:prSet>
      <dgm:spPr/>
    </dgm:pt>
    <dgm:pt modelId="{12A5BA73-5D65-F54B-A767-BFCB4ADC4407}" type="pres">
      <dgm:prSet presAssocID="{17AE9E10-DE32-E74B-956C-792ED6B31801}" presName="parTransTwo" presStyleCnt="0"/>
      <dgm:spPr/>
    </dgm:pt>
    <dgm:pt modelId="{5B057405-9B8E-2648-A6EF-551CB23593CE}" type="pres">
      <dgm:prSet presAssocID="{17AE9E10-DE32-E74B-956C-792ED6B31801}" presName="horzTwo" presStyleCnt="0"/>
      <dgm:spPr/>
    </dgm:pt>
    <dgm:pt modelId="{6B170C15-86B5-4947-9280-0C67E27DD5BB}" type="pres">
      <dgm:prSet presAssocID="{0CAA64FB-B1F3-514F-B6E3-23444D3BCFFA}" presName="vertThree" presStyleCnt="0"/>
      <dgm:spPr/>
    </dgm:pt>
    <dgm:pt modelId="{FF354615-B738-9246-BCAA-602C67EA2BC1}" type="pres">
      <dgm:prSet presAssocID="{0CAA64FB-B1F3-514F-B6E3-23444D3BCFFA}" presName="txThree" presStyleLbl="asst1" presStyleIdx="5" presStyleCnt="8">
        <dgm:presLayoutVars>
          <dgm:chPref val="3"/>
        </dgm:presLayoutVars>
      </dgm:prSet>
      <dgm:spPr/>
    </dgm:pt>
    <dgm:pt modelId="{F43BFF77-A713-E947-B175-FAD088466114}" type="pres">
      <dgm:prSet presAssocID="{0CAA64FB-B1F3-514F-B6E3-23444D3BCFFA}" presName="horzThree" presStyleCnt="0"/>
      <dgm:spPr/>
    </dgm:pt>
    <dgm:pt modelId="{52CF9FB8-A573-1049-A4DD-FB42ABF536A9}" type="pres">
      <dgm:prSet presAssocID="{224DC1D6-46C2-AA40-B99C-A4C9209890DF}" presName="sibSpaceThree" presStyleCnt="0"/>
      <dgm:spPr/>
    </dgm:pt>
    <dgm:pt modelId="{44115AAE-D02B-004D-8AD7-CAF52B2C8FE9}" type="pres">
      <dgm:prSet presAssocID="{E20D5282-AABE-9F47-8D2E-13BDBF351FE4}" presName="vertThree" presStyleCnt="0"/>
      <dgm:spPr/>
    </dgm:pt>
    <dgm:pt modelId="{E39D020F-EAA0-7648-BFF4-908D94C83136}" type="pres">
      <dgm:prSet presAssocID="{E20D5282-AABE-9F47-8D2E-13BDBF351FE4}" presName="txThree" presStyleLbl="asst1" presStyleIdx="6" presStyleCnt="8">
        <dgm:presLayoutVars>
          <dgm:chPref val="3"/>
        </dgm:presLayoutVars>
      </dgm:prSet>
      <dgm:spPr/>
    </dgm:pt>
    <dgm:pt modelId="{A773A3F8-65AF-A64E-B780-F4FEA043B0F6}" type="pres">
      <dgm:prSet presAssocID="{E20D5282-AABE-9F47-8D2E-13BDBF351FE4}" presName="horzThree" presStyleCnt="0"/>
      <dgm:spPr/>
    </dgm:pt>
    <dgm:pt modelId="{DFE9C2D6-DF8E-0C4E-9D52-AB6318CE12C6}" type="pres">
      <dgm:prSet presAssocID="{FD47F078-031E-E74A-9D3F-A75FAAF6E72C}" presName="sibSpaceThree" presStyleCnt="0"/>
      <dgm:spPr/>
    </dgm:pt>
    <dgm:pt modelId="{0B47030B-6D8E-2141-AE98-230780EC01CA}" type="pres">
      <dgm:prSet presAssocID="{B1EFB119-DA90-8D43-BA46-88A05739C22F}" presName="vertThree" presStyleCnt="0"/>
      <dgm:spPr/>
    </dgm:pt>
    <dgm:pt modelId="{9B345FC7-39F9-F240-83E1-1BAEBDCC59B7}" type="pres">
      <dgm:prSet presAssocID="{B1EFB119-DA90-8D43-BA46-88A05739C22F}" presName="txThree" presStyleLbl="asst1" presStyleIdx="7" presStyleCnt="8">
        <dgm:presLayoutVars>
          <dgm:chPref val="3"/>
        </dgm:presLayoutVars>
      </dgm:prSet>
      <dgm:spPr/>
    </dgm:pt>
    <dgm:pt modelId="{E8035319-8636-F44B-9D2B-979C95150EF4}" type="pres">
      <dgm:prSet presAssocID="{B1EFB119-DA90-8D43-BA46-88A05739C22F}" presName="horzThree" presStyleCnt="0"/>
      <dgm:spPr/>
    </dgm:pt>
  </dgm:ptLst>
  <dgm:cxnLst>
    <dgm:cxn modelId="{E40AD10A-1DB2-D643-82ED-002992416E35}" srcId="{BD2DA861-0AFA-F449-8560-E39D5786681C}" destId="{C864776F-62A3-F54C-B6B4-B81AA7E48337}" srcOrd="1" destOrd="0" parTransId="{029A9DAE-E7DD-1C4D-8DB2-D60EA032D415}" sibTransId="{C77E142C-D1AD-1048-A463-5D8C9F19CECB}"/>
    <dgm:cxn modelId="{6043BC11-4233-AC44-B36E-F836FC49D616}" type="presOf" srcId="{BD2DA861-0AFA-F449-8560-E39D5786681C}" destId="{941E8E3E-1293-C04A-8DFD-1085DB29AC4F}" srcOrd="0" destOrd="0" presId="urn:microsoft.com/office/officeart/2005/8/layout/hierarchy4"/>
    <dgm:cxn modelId="{E3110917-069B-FD43-B009-C844080E33A0}" srcId="{BD2DA861-0AFA-F449-8560-E39D5786681C}" destId="{5E797D0C-3FCF-2044-85F9-14FAD2C2DB2A}" srcOrd="2" destOrd="0" parTransId="{18095DF6-B1DC-A84D-8BDD-A96BE5DFD40E}" sibTransId="{8147BE0E-16BE-3147-B4DE-91FC5B7C73D2}"/>
    <dgm:cxn modelId="{EA2CDD4B-249D-AF48-A3F2-419C04E8DF16}" srcId="{8288C6F1-8418-BA47-B038-E9A1C720AC09}" destId="{17AE9E10-DE32-E74B-956C-792ED6B31801}" srcOrd="1" destOrd="0" parTransId="{2EC4C3DA-1C58-B44D-AA65-81E03238B09B}" sibTransId="{0E16F383-1080-EC41-B1DD-71FAB7961CDC}"/>
    <dgm:cxn modelId="{A3392E56-9372-3E45-A258-96FB76E713D5}" type="presOf" srcId="{C864776F-62A3-F54C-B6B4-B81AA7E48337}" destId="{DB325A54-E975-3845-837F-A70C9E2D30CF}" srcOrd="0" destOrd="0" presId="urn:microsoft.com/office/officeart/2005/8/layout/hierarchy4"/>
    <dgm:cxn modelId="{33B54956-AF4E-374E-AE0E-EC7210BFD6DA}" type="presOf" srcId="{E20D5282-AABE-9F47-8D2E-13BDBF351FE4}" destId="{E39D020F-EAA0-7648-BFF4-908D94C83136}" srcOrd="0" destOrd="0" presId="urn:microsoft.com/office/officeart/2005/8/layout/hierarchy4"/>
    <dgm:cxn modelId="{0FF71B79-8BB8-0D41-970D-FBF6099A1D57}" srcId="{09A2505B-7C61-0945-B4C6-6D0CF1797CCB}" destId="{8288C6F1-8418-BA47-B038-E9A1C720AC09}" srcOrd="0" destOrd="0" parTransId="{E7380260-83D0-9141-95EA-22F24B73BB99}" sibTransId="{5D40777C-3B87-344D-9DF3-3A64288890D7}"/>
    <dgm:cxn modelId="{0DAEA17D-4093-AC4A-A133-7E35679DC58B}" type="presOf" srcId="{17AE9E10-DE32-E74B-956C-792ED6B31801}" destId="{DF587B5F-512E-374E-B1FD-5B80E0E46BAA}" srcOrd="0" destOrd="0" presId="urn:microsoft.com/office/officeart/2005/8/layout/hierarchy4"/>
    <dgm:cxn modelId="{981B3A89-AE30-7447-A5BF-3F7087B3B629}" srcId="{17AE9E10-DE32-E74B-956C-792ED6B31801}" destId="{B1EFB119-DA90-8D43-BA46-88A05739C22F}" srcOrd="2" destOrd="0" parTransId="{9E9C1E55-54DE-2C46-B4B4-5036B75DC018}" sibTransId="{2104AD64-504E-CB49-8366-6CD339089E1C}"/>
    <dgm:cxn modelId="{EF9A139E-FAF6-7345-98F4-253ACDC7AD5B}" srcId="{17AE9E10-DE32-E74B-956C-792ED6B31801}" destId="{0CAA64FB-B1F3-514F-B6E3-23444D3BCFFA}" srcOrd="0" destOrd="0" parTransId="{F2499F08-E740-A544-839C-62A0EB48DD94}" sibTransId="{224DC1D6-46C2-AA40-B99C-A4C9209890DF}"/>
    <dgm:cxn modelId="{8080A4A1-DC2F-3D4E-9CE9-5BFCD9A4EE85}" type="presOf" srcId="{0CAA64FB-B1F3-514F-B6E3-23444D3BCFFA}" destId="{FF354615-B738-9246-BCAA-602C67EA2BC1}" srcOrd="0" destOrd="0" presId="urn:microsoft.com/office/officeart/2005/8/layout/hierarchy4"/>
    <dgm:cxn modelId="{C7D1BDB0-C953-0B4F-AEF9-9D8DC9BB7042}" srcId="{8288C6F1-8418-BA47-B038-E9A1C720AC09}" destId="{BD2DA861-0AFA-F449-8560-E39D5786681C}" srcOrd="0" destOrd="0" parTransId="{1BCD7A8B-0EDE-8849-9DA6-5E502A376DB0}" sibTransId="{3CD4AE70-A410-5449-AF92-39BD4F3677F6}"/>
    <dgm:cxn modelId="{8A128CB4-0AAD-1646-A8DC-B14950725E78}" type="presOf" srcId="{74740A12-4D2C-B147-A0E4-200DDCA20CAE}" destId="{C97360F2-A37F-B345-A777-E313B1F95311}" srcOrd="0" destOrd="0" presId="urn:microsoft.com/office/officeart/2005/8/layout/hierarchy4"/>
    <dgm:cxn modelId="{F8539BBE-5D93-4548-94EF-137C17A7B2CC}" type="presOf" srcId="{5E797D0C-3FCF-2044-85F9-14FAD2C2DB2A}" destId="{4A8A3857-E439-2A41-8CA6-27EF021EF584}" srcOrd="0" destOrd="0" presId="urn:microsoft.com/office/officeart/2005/8/layout/hierarchy4"/>
    <dgm:cxn modelId="{597BCDC6-9F46-844C-B759-7EAE5A39173D}" type="presOf" srcId="{8288C6F1-8418-BA47-B038-E9A1C720AC09}" destId="{033391A2-25C2-CB41-8B77-3F76DF52E4A4}" srcOrd="0" destOrd="0" presId="urn:microsoft.com/office/officeart/2005/8/layout/hierarchy4"/>
    <dgm:cxn modelId="{98CF25D1-4E10-B84D-8A22-DD76FFED6948}" srcId="{17AE9E10-DE32-E74B-956C-792ED6B31801}" destId="{E20D5282-AABE-9F47-8D2E-13BDBF351FE4}" srcOrd="1" destOrd="0" parTransId="{117500E7-B5F6-3843-BE07-1CBF09F5564C}" sibTransId="{FD47F078-031E-E74A-9D3F-A75FAAF6E72C}"/>
    <dgm:cxn modelId="{B80105E2-1E5C-344B-894A-725364148994}" srcId="{BD2DA861-0AFA-F449-8560-E39D5786681C}" destId="{74740A12-4D2C-B147-A0E4-200DDCA20CAE}" srcOrd="0" destOrd="0" parTransId="{E111F7C2-91E0-E343-9CE8-66E672724C45}" sibTransId="{593CD64C-F8D9-9F49-A5F4-C20FC904C9A8}"/>
    <dgm:cxn modelId="{07249DE4-A09B-C244-AEEF-8D7542171BC2}" type="presOf" srcId="{B1EFB119-DA90-8D43-BA46-88A05739C22F}" destId="{9B345FC7-39F9-F240-83E1-1BAEBDCC59B7}" srcOrd="0" destOrd="0" presId="urn:microsoft.com/office/officeart/2005/8/layout/hierarchy4"/>
    <dgm:cxn modelId="{BBB2CFFF-2080-FA45-A315-70F53A7C62A6}" type="presOf" srcId="{09A2505B-7C61-0945-B4C6-6D0CF1797CCB}" destId="{D213EE46-8A93-014E-8C55-BE5EA24CCEEA}" srcOrd="0" destOrd="0" presId="urn:microsoft.com/office/officeart/2005/8/layout/hierarchy4"/>
    <dgm:cxn modelId="{4F332789-80C2-D44F-BC55-9B08D85C4225}" type="presParOf" srcId="{D213EE46-8A93-014E-8C55-BE5EA24CCEEA}" destId="{6020C7FA-1108-D849-9E7F-91B277BDE0EB}" srcOrd="0" destOrd="0" presId="urn:microsoft.com/office/officeart/2005/8/layout/hierarchy4"/>
    <dgm:cxn modelId="{733405C4-72D2-5642-9BFC-3EA8B2FF9665}" type="presParOf" srcId="{6020C7FA-1108-D849-9E7F-91B277BDE0EB}" destId="{033391A2-25C2-CB41-8B77-3F76DF52E4A4}" srcOrd="0" destOrd="0" presId="urn:microsoft.com/office/officeart/2005/8/layout/hierarchy4"/>
    <dgm:cxn modelId="{2B55586E-BFC1-0F45-99DC-886719D2AA91}" type="presParOf" srcId="{6020C7FA-1108-D849-9E7F-91B277BDE0EB}" destId="{F8281882-05DD-164F-9F38-9B1D6276CC2C}" srcOrd="1" destOrd="0" presId="urn:microsoft.com/office/officeart/2005/8/layout/hierarchy4"/>
    <dgm:cxn modelId="{8FF4C48D-03AE-644C-B5E1-BE680741D303}" type="presParOf" srcId="{6020C7FA-1108-D849-9E7F-91B277BDE0EB}" destId="{C89291C8-D87E-9A45-A464-8B94E8A0D455}" srcOrd="2" destOrd="0" presId="urn:microsoft.com/office/officeart/2005/8/layout/hierarchy4"/>
    <dgm:cxn modelId="{AA1FCF9C-F1BB-4E4C-9054-E41249906A48}" type="presParOf" srcId="{C89291C8-D87E-9A45-A464-8B94E8A0D455}" destId="{B2A2F137-1699-C14F-B439-CADA81D6EFC0}" srcOrd="0" destOrd="0" presId="urn:microsoft.com/office/officeart/2005/8/layout/hierarchy4"/>
    <dgm:cxn modelId="{B8A839BC-EC5F-3C4D-B803-8F30A959247D}" type="presParOf" srcId="{B2A2F137-1699-C14F-B439-CADA81D6EFC0}" destId="{941E8E3E-1293-C04A-8DFD-1085DB29AC4F}" srcOrd="0" destOrd="0" presId="urn:microsoft.com/office/officeart/2005/8/layout/hierarchy4"/>
    <dgm:cxn modelId="{27FC04AD-6CD7-5D48-A87E-32BDAA863904}" type="presParOf" srcId="{B2A2F137-1699-C14F-B439-CADA81D6EFC0}" destId="{D7431FA6-845B-2E4C-9379-B684107EFE3C}" srcOrd="1" destOrd="0" presId="urn:microsoft.com/office/officeart/2005/8/layout/hierarchy4"/>
    <dgm:cxn modelId="{FAB1FC6F-D8E6-F749-A91A-4D54E3C28343}" type="presParOf" srcId="{B2A2F137-1699-C14F-B439-CADA81D6EFC0}" destId="{61815FC8-CF09-2D43-903C-86A1818C96EB}" srcOrd="2" destOrd="0" presId="urn:microsoft.com/office/officeart/2005/8/layout/hierarchy4"/>
    <dgm:cxn modelId="{DB77367E-47F1-DC4C-8D8A-BF45C45834F6}" type="presParOf" srcId="{61815FC8-CF09-2D43-903C-86A1818C96EB}" destId="{007C3927-931A-484B-B4DE-77B930A017DC}" srcOrd="0" destOrd="0" presId="urn:microsoft.com/office/officeart/2005/8/layout/hierarchy4"/>
    <dgm:cxn modelId="{54BB9C77-AF89-D645-93F6-42539073E523}" type="presParOf" srcId="{007C3927-931A-484B-B4DE-77B930A017DC}" destId="{C97360F2-A37F-B345-A777-E313B1F95311}" srcOrd="0" destOrd="0" presId="urn:microsoft.com/office/officeart/2005/8/layout/hierarchy4"/>
    <dgm:cxn modelId="{5499FA54-AC3E-4D49-942C-C8F9ADCDE9B3}" type="presParOf" srcId="{007C3927-931A-484B-B4DE-77B930A017DC}" destId="{5FC0BE41-6E01-7E43-9470-766EF46A0A1C}" srcOrd="1" destOrd="0" presId="urn:microsoft.com/office/officeart/2005/8/layout/hierarchy4"/>
    <dgm:cxn modelId="{73569E82-0595-F34D-AC88-9AF555148DCC}" type="presParOf" srcId="{61815FC8-CF09-2D43-903C-86A1818C96EB}" destId="{C54EC477-15FC-E241-AD37-C79CC5A69657}" srcOrd="1" destOrd="0" presId="urn:microsoft.com/office/officeart/2005/8/layout/hierarchy4"/>
    <dgm:cxn modelId="{7547D3E3-9EE0-E749-9C3B-8E0E493AE010}" type="presParOf" srcId="{61815FC8-CF09-2D43-903C-86A1818C96EB}" destId="{1B42175F-B31D-6F4D-B0EF-F196F75C1D47}" srcOrd="2" destOrd="0" presId="urn:microsoft.com/office/officeart/2005/8/layout/hierarchy4"/>
    <dgm:cxn modelId="{03A6BAA9-3443-1D48-BE42-BE1E7B6897DB}" type="presParOf" srcId="{1B42175F-B31D-6F4D-B0EF-F196F75C1D47}" destId="{DB325A54-E975-3845-837F-A70C9E2D30CF}" srcOrd="0" destOrd="0" presId="urn:microsoft.com/office/officeart/2005/8/layout/hierarchy4"/>
    <dgm:cxn modelId="{0DBA0580-0F98-9A4A-B262-A54AB11A521E}" type="presParOf" srcId="{1B42175F-B31D-6F4D-B0EF-F196F75C1D47}" destId="{78FA271A-6FD3-E540-8617-C8ACBEFA1D74}" srcOrd="1" destOrd="0" presId="urn:microsoft.com/office/officeart/2005/8/layout/hierarchy4"/>
    <dgm:cxn modelId="{CB455188-6241-E64C-80C8-B5D98277CE4E}" type="presParOf" srcId="{61815FC8-CF09-2D43-903C-86A1818C96EB}" destId="{6093F1C4-CDA0-5D4A-A548-C8FD911969AE}" srcOrd="3" destOrd="0" presId="urn:microsoft.com/office/officeart/2005/8/layout/hierarchy4"/>
    <dgm:cxn modelId="{53C62BC3-AC40-AD4E-A950-0B4A3343B81D}" type="presParOf" srcId="{61815FC8-CF09-2D43-903C-86A1818C96EB}" destId="{831242DF-8C9E-474B-8E87-88CDDDC36781}" srcOrd="4" destOrd="0" presId="urn:microsoft.com/office/officeart/2005/8/layout/hierarchy4"/>
    <dgm:cxn modelId="{312DE35C-4E0E-3340-8918-3F48CA4F1740}" type="presParOf" srcId="{831242DF-8C9E-474B-8E87-88CDDDC36781}" destId="{4A8A3857-E439-2A41-8CA6-27EF021EF584}" srcOrd="0" destOrd="0" presId="urn:microsoft.com/office/officeart/2005/8/layout/hierarchy4"/>
    <dgm:cxn modelId="{5D1CC0A4-A6B9-3044-A7EF-DEB5DA423312}" type="presParOf" srcId="{831242DF-8C9E-474B-8E87-88CDDDC36781}" destId="{2897E70B-E277-2449-ABFA-985AE6182B97}" srcOrd="1" destOrd="0" presId="urn:microsoft.com/office/officeart/2005/8/layout/hierarchy4"/>
    <dgm:cxn modelId="{1F15CE47-B38F-5D4F-BD1E-6344E5F475A7}" type="presParOf" srcId="{C89291C8-D87E-9A45-A464-8B94E8A0D455}" destId="{D80691D8-DBC3-2849-8B17-4E187A0C9E1D}" srcOrd="1" destOrd="0" presId="urn:microsoft.com/office/officeart/2005/8/layout/hierarchy4"/>
    <dgm:cxn modelId="{5CF0C420-3759-9D48-B030-83E74281E272}" type="presParOf" srcId="{C89291C8-D87E-9A45-A464-8B94E8A0D455}" destId="{425BD899-788F-A44B-A077-5DC4F52A108F}" srcOrd="2" destOrd="0" presId="urn:microsoft.com/office/officeart/2005/8/layout/hierarchy4"/>
    <dgm:cxn modelId="{F73E77DF-6437-F646-9762-06F149C9EF9C}" type="presParOf" srcId="{425BD899-788F-A44B-A077-5DC4F52A108F}" destId="{DF587B5F-512E-374E-B1FD-5B80E0E46BAA}" srcOrd="0" destOrd="0" presId="urn:microsoft.com/office/officeart/2005/8/layout/hierarchy4"/>
    <dgm:cxn modelId="{EE440876-9F0E-814B-9C2E-884D1F0F7909}" type="presParOf" srcId="{425BD899-788F-A44B-A077-5DC4F52A108F}" destId="{12A5BA73-5D65-F54B-A767-BFCB4ADC4407}" srcOrd="1" destOrd="0" presId="urn:microsoft.com/office/officeart/2005/8/layout/hierarchy4"/>
    <dgm:cxn modelId="{A9D262FC-4A8B-E147-8C59-E52E47F6291F}" type="presParOf" srcId="{425BD899-788F-A44B-A077-5DC4F52A108F}" destId="{5B057405-9B8E-2648-A6EF-551CB23593CE}" srcOrd="2" destOrd="0" presId="urn:microsoft.com/office/officeart/2005/8/layout/hierarchy4"/>
    <dgm:cxn modelId="{20AC66AA-7A8F-D64B-8EBA-9748C085712F}" type="presParOf" srcId="{5B057405-9B8E-2648-A6EF-551CB23593CE}" destId="{6B170C15-86B5-4947-9280-0C67E27DD5BB}" srcOrd="0" destOrd="0" presId="urn:microsoft.com/office/officeart/2005/8/layout/hierarchy4"/>
    <dgm:cxn modelId="{294E0668-6362-4A4A-BCC5-DC330118AFC8}" type="presParOf" srcId="{6B170C15-86B5-4947-9280-0C67E27DD5BB}" destId="{FF354615-B738-9246-BCAA-602C67EA2BC1}" srcOrd="0" destOrd="0" presId="urn:microsoft.com/office/officeart/2005/8/layout/hierarchy4"/>
    <dgm:cxn modelId="{A8595018-DCBC-BB41-9C69-44D10F01DD9A}" type="presParOf" srcId="{6B170C15-86B5-4947-9280-0C67E27DD5BB}" destId="{F43BFF77-A713-E947-B175-FAD088466114}" srcOrd="1" destOrd="0" presId="urn:microsoft.com/office/officeart/2005/8/layout/hierarchy4"/>
    <dgm:cxn modelId="{6877D2EB-96EE-1541-8010-0C6DEA99D36F}" type="presParOf" srcId="{5B057405-9B8E-2648-A6EF-551CB23593CE}" destId="{52CF9FB8-A573-1049-A4DD-FB42ABF536A9}" srcOrd="1" destOrd="0" presId="urn:microsoft.com/office/officeart/2005/8/layout/hierarchy4"/>
    <dgm:cxn modelId="{31E3221A-BCEB-7249-B777-841EBC0765E4}" type="presParOf" srcId="{5B057405-9B8E-2648-A6EF-551CB23593CE}" destId="{44115AAE-D02B-004D-8AD7-CAF52B2C8FE9}" srcOrd="2" destOrd="0" presId="urn:microsoft.com/office/officeart/2005/8/layout/hierarchy4"/>
    <dgm:cxn modelId="{84AF4FA3-E73D-F042-8250-A19003EAA8CC}" type="presParOf" srcId="{44115AAE-D02B-004D-8AD7-CAF52B2C8FE9}" destId="{E39D020F-EAA0-7648-BFF4-908D94C83136}" srcOrd="0" destOrd="0" presId="urn:microsoft.com/office/officeart/2005/8/layout/hierarchy4"/>
    <dgm:cxn modelId="{EA6E28C1-0789-B34C-9118-779E5C8F7CCF}" type="presParOf" srcId="{44115AAE-D02B-004D-8AD7-CAF52B2C8FE9}" destId="{A773A3F8-65AF-A64E-B780-F4FEA043B0F6}" srcOrd="1" destOrd="0" presId="urn:microsoft.com/office/officeart/2005/8/layout/hierarchy4"/>
    <dgm:cxn modelId="{F2CFBC3F-86B3-4149-A387-4830CBEBB0F7}" type="presParOf" srcId="{5B057405-9B8E-2648-A6EF-551CB23593CE}" destId="{DFE9C2D6-DF8E-0C4E-9D52-AB6318CE12C6}" srcOrd="3" destOrd="0" presId="urn:microsoft.com/office/officeart/2005/8/layout/hierarchy4"/>
    <dgm:cxn modelId="{00A4B78E-78B9-8E46-AA60-390EFE912F30}" type="presParOf" srcId="{5B057405-9B8E-2648-A6EF-551CB23593CE}" destId="{0B47030B-6D8E-2141-AE98-230780EC01CA}" srcOrd="4" destOrd="0" presId="urn:microsoft.com/office/officeart/2005/8/layout/hierarchy4"/>
    <dgm:cxn modelId="{874D4BB2-719B-1247-BF65-4C04B42BABBC}" type="presParOf" srcId="{0B47030B-6D8E-2141-AE98-230780EC01CA}" destId="{9B345FC7-39F9-F240-83E1-1BAEBDCC59B7}" srcOrd="0" destOrd="0" presId="urn:microsoft.com/office/officeart/2005/8/layout/hierarchy4"/>
    <dgm:cxn modelId="{986538EA-D0EA-F946-8D05-E67DCF9C0FCD}" type="presParOf" srcId="{0B47030B-6D8E-2141-AE98-230780EC01CA}" destId="{E8035319-8636-F44B-9D2B-979C95150EF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B76C0C-C89E-4E36-887B-396E6B4E870D}"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CEB2FA59-A8EC-4A0C-877F-8E4CDC2E6C9A}">
      <dgm:prSet/>
      <dgm:spPr/>
      <dgm:t>
        <a:bodyPr/>
        <a:lstStyle/>
        <a:p>
          <a:r>
            <a:rPr lang="en-US" dirty="0"/>
            <a:t>Monthly Committee Meetings</a:t>
          </a:r>
        </a:p>
      </dgm:t>
    </dgm:pt>
    <dgm:pt modelId="{21637E6D-23FE-49BC-98BD-1FC237C7EF5E}" type="parTrans" cxnId="{DB5E4A01-3D68-4843-AF52-B4E850A87E88}">
      <dgm:prSet/>
      <dgm:spPr/>
      <dgm:t>
        <a:bodyPr/>
        <a:lstStyle/>
        <a:p>
          <a:endParaRPr lang="en-US"/>
        </a:p>
      </dgm:t>
    </dgm:pt>
    <dgm:pt modelId="{CA68D94A-8CAD-4C0A-BE20-2619D21166F0}" type="sibTrans" cxnId="{DB5E4A01-3D68-4843-AF52-B4E850A87E88}">
      <dgm:prSet/>
      <dgm:spPr/>
      <dgm:t>
        <a:bodyPr/>
        <a:lstStyle/>
        <a:p>
          <a:endParaRPr lang="en-US"/>
        </a:p>
      </dgm:t>
    </dgm:pt>
    <dgm:pt modelId="{4E0DDFF3-CF64-4C72-AFC3-1BC349E954F0}">
      <dgm:prSet/>
      <dgm:spPr/>
      <dgm:t>
        <a:bodyPr/>
        <a:lstStyle/>
        <a:p>
          <a:r>
            <a:rPr lang="en-US"/>
            <a:t>Weekly/ Biweekly Working Group Meetings</a:t>
          </a:r>
        </a:p>
      </dgm:t>
    </dgm:pt>
    <dgm:pt modelId="{DA6E1DAC-82CE-4502-BCD2-BB34D3B70A8F}" type="parTrans" cxnId="{A5D2C44A-C55E-4E74-9D82-D7F418E68063}">
      <dgm:prSet/>
      <dgm:spPr/>
      <dgm:t>
        <a:bodyPr/>
        <a:lstStyle/>
        <a:p>
          <a:endParaRPr lang="en-US"/>
        </a:p>
      </dgm:t>
    </dgm:pt>
    <dgm:pt modelId="{0719D009-611B-433F-8F7C-83EA52F85FD6}" type="sibTrans" cxnId="{A5D2C44A-C55E-4E74-9D82-D7F418E68063}">
      <dgm:prSet/>
      <dgm:spPr/>
      <dgm:t>
        <a:bodyPr/>
        <a:lstStyle/>
        <a:p>
          <a:endParaRPr lang="en-US"/>
        </a:p>
      </dgm:t>
    </dgm:pt>
    <dgm:pt modelId="{65AFCF8F-2CCF-4A1B-8339-3F43A3304C31}">
      <dgm:prSet/>
      <dgm:spPr/>
      <dgm:t>
        <a:bodyPr/>
        <a:lstStyle/>
        <a:p>
          <a:r>
            <a:rPr lang="en-US" dirty="0"/>
            <a:t>6 Student Focus Groups with Students from NUE and SAC</a:t>
          </a:r>
        </a:p>
      </dgm:t>
    </dgm:pt>
    <dgm:pt modelId="{5CD91AC9-9FE3-4ED7-9087-95CF7E8E0E1E}" type="parTrans" cxnId="{0E14CCF6-97BE-4D31-AE5A-36E627CD34E1}">
      <dgm:prSet/>
      <dgm:spPr/>
      <dgm:t>
        <a:bodyPr/>
        <a:lstStyle/>
        <a:p>
          <a:endParaRPr lang="en-US"/>
        </a:p>
      </dgm:t>
    </dgm:pt>
    <dgm:pt modelId="{30CE971D-01E5-4127-AC59-5937005E4925}" type="sibTrans" cxnId="{0E14CCF6-97BE-4D31-AE5A-36E627CD34E1}">
      <dgm:prSet/>
      <dgm:spPr/>
      <dgm:t>
        <a:bodyPr/>
        <a:lstStyle/>
        <a:p>
          <a:endParaRPr lang="en-US"/>
        </a:p>
      </dgm:t>
    </dgm:pt>
    <dgm:pt modelId="{920A250D-56DA-4601-9D41-6780BA75037F}">
      <dgm:prSet/>
      <dgm:spPr/>
      <dgm:t>
        <a:bodyPr/>
        <a:lstStyle/>
        <a:p>
          <a:r>
            <a:rPr lang="en-US"/>
            <a:t>Three All-Committee Joint Meetings</a:t>
          </a:r>
        </a:p>
      </dgm:t>
    </dgm:pt>
    <dgm:pt modelId="{372443EF-C762-4A90-A631-B431C2ACE712}" type="parTrans" cxnId="{964B36E4-88C3-424B-82DE-52AF70AC35BB}">
      <dgm:prSet/>
      <dgm:spPr/>
      <dgm:t>
        <a:bodyPr/>
        <a:lstStyle/>
        <a:p>
          <a:endParaRPr lang="en-US"/>
        </a:p>
      </dgm:t>
    </dgm:pt>
    <dgm:pt modelId="{EA3D9836-F4FD-43C9-9C65-FACF9AE63F83}" type="sibTrans" cxnId="{964B36E4-88C3-424B-82DE-52AF70AC35BB}">
      <dgm:prSet/>
      <dgm:spPr/>
      <dgm:t>
        <a:bodyPr/>
        <a:lstStyle/>
        <a:p>
          <a:endParaRPr lang="en-US"/>
        </a:p>
      </dgm:t>
    </dgm:pt>
    <dgm:pt modelId="{57E6C565-AC65-45DA-8E20-44924A09BC80}">
      <dgm:prSet/>
      <dgm:spPr/>
      <dgm:t>
        <a:bodyPr/>
        <a:lstStyle/>
        <a:p>
          <a:r>
            <a:rPr lang="en-US"/>
            <a:t>One All-Committee Retreat (upcoming)</a:t>
          </a:r>
        </a:p>
      </dgm:t>
    </dgm:pt>
    <dgm:pt modelId="{189EDAE8-FE29-4371-A728-EE089F93EB36}" type="parTrans" cxnId="{BA973762-C755-4443-A419-AA6AF3A6C5C7}">
      <dgm:prSet/>
      <dgm:spPr/>
      <dgm:t>
        <a:bodyPr/>
        <a:lstStyle/>
        <a:p>
          <a:endParaRPr lang="en-US"/>
        </a:p>
      </dgm:t>
    </dgm:pt>
    <dgm:pt modelId="{37AF635A-29F4-4959-9A2E-77EAA485F29C}" type="sibTrans" cxnId="{BA973762-C755-4443-A419-AA6AF3A6C5C7}">
      <dgm:prSet/>
      <dgm:spPr/>
      <dgm:t>
        <a:bodyPr/>
        <a:lstStyle/>
        <a:p>
          <a:endParaRPr lang="en-US"/>
        </a:p>
      </dgm:t>
    </dgm:pt>
    <dgm:pt modelId="{EB768F15-1182-4357-B29F-A788676B87B2}" type="pres">
      <dgm:prSet presAssocID="{FFB76C0C-C89E-4E36-887B-396E6B4E870D}" presName="CompostProcess" presStyleCnt="0">
        <dgm:presLayoutVars>
          <dgm:dir/>
          <dgm:resizeHandles val="exact"/>
        </dgm:presLayoutVars>
      </dgm:prSet>
      <dgm:spPr/>
    </dgm:pt>
    <dgm:pt modelId="{BB11BE10-FBC4-49D9-B3A7-9B9BFFB2F14F}" type="pres">
      <dgm:prSet presAssocID="{FFB76C0C-C89E-4E36-887B-396E6B4E870D}" presName="arrow" presStyleLbl="bgShp" presStyleIdx="0" presStyleCnt="1"/>
      <dgm:spPr/>
    </dgm:pt>
    <dgm:pt modelId="{D67279B0-CB03-4BC9-BDEA-D69A76FD71A5}" type="pres">
      <dgm:prSet presAssocID="{FFB76C0C-C89E-4E36-887B-396E6B4E870D}" presName="linearProcess" presStyleCnt="0"/>
      <dgm:spPr/>
    </dgm:pt>
    <dgm:pt modelId="{D41D532A-8B97-4F01-B9EC-4D3BB39D7475}" type="pres">
      <dgm:prSet presAssocID="{CEB2FA59-A8EC-4A0C-877F-8E4CDC2E6C9A}" presName="textNode" presStyleLbl="node1" presStyleIdx="0" presStyleCnt="5">
        <dgm:presLayoutVars>
          <dgm:bulletEnabled val="1"/>
        </dgm:presLayoutVars>
      </dgm:prSet>
      <dgm:spPr/>
    </dgm:pt>
    <dgm:pt modelId="{D2BEA223-2867-4EA2-8AAD-49C06948D888}" type="pres">
      <dgm:prSet presAssocID="{CA68D94A-8CAD-4C0A-BE20-2619D21166F0}" presName="sibTrans" presStyleCnt="0"/>
      <dgm:spPr/>
    </dgm:pt>
    <dgm:pt modelId="{E5F5A98B-8241-47E9-91D6-359A31CDF2CE}" type="pres">
      <dgm:prSet presAssocID="{4E0DDFF3-CF64-4C72-AFC3-1BC349E954F0}" presName="textNode" presStyleLbl="node1" presStyleIdx="1" presStyleCnt="5">
        <dgm:presLayoutVars>
          <dgm:bulletEnabled val="1"/>
        </dgm:presLayoutVars>
      </dgm:prSet>
      <dgm:spPr/>
    </dgm:pt>
    <dgm:pt modelId="{F4809022-F0BE-4E06-9305-9BA52D08E419}" type="pres">
      <dgm:prSet presAssocID="{0719D009-611B-433F-8F7C-83EA52F85FD6}" presName="sibTrans" presStyleCnt="0"/>
      <dgm:spPr/>
    </dgm:pt>
    <dgm:pt modelId="{858272F8-297E-4D9B-BE26-3EC9776B1C44}" type="pres">
      <dgm:prSet presAssocID="{65AFCF8F-2CCF-4A1B-8339-3F43A3304C31}" presName="textNode" presStyleLbl="node1" presStyleIdx="2" presStyleCnt="5">
        <dgm:presLayoutVars>
          <dgm:bulletEnabled val="1"/>
        </dgm:presLayoutVars>
      </dgm:prSet>
      <dgm:spPr/>
    </dgm:pt>
    <dgm:pt modelId="{FF127FCF-B948-4678-AEE2-A1AD23753156}" type="pres">
      <dgm:prSet presAssocID="{30CE971D-01E5-4127-AC59-5937005E4925}" presName="sibTrans" presStyleCnt="0"/>
      <dgm:spPr/>
    </dgm:pt>
    <dgm:pt modelId="{D27E9E94-78CF-40C9-BF33-992391F60C3A}" type="pres">
      <dgm:prSet presAssocID="{920A250D-56DA-4601-9D41-6780BA75037F}" presName="textNode" presStyleLbl="node1" presStyleIdx="3" presStyleCnt="5">
        <dgm:presLayoutVars>
          <dgm:bulletEnabled val="1"/>
        </dgm:presLayoutVars>
      </dgm:prSet>
      <dgm:spPr/>
    </dgm:pt>
    <dgm:pt modelId="{27C8CD60-4F2F-474A-B58B-F49FD4297833}" type="pres">
      <dgm:prSet presAssocID="{EA3D9836-F4FD-43C9-9C65-FACF9AE63F83}" presName="sibTrans" presStyleCnt="0"/>
      <dgm:spPr/>
    </dgm:pt>
    <dgm:pt modelId="{DB81674B-0F4B-4AC9-84AE-4A206311DA69}" type="pres">
      <dgm:prSet presAssocID="{57E6C565-AC65-45DA-8E20-44924A09BC80}" presName="textNode" presStyleLbl="node1" presStyleIdx="4" presStyleCnt="5">
        <dgm:presLayoutVars>
          <dgm:bulletEnabled val="1"/>
        </dgm:presLayoutVars>
      </dgm:prSet>
      <dgm:spPr/>
    </dgm:pt>
  </dgm:ptLst>
  <dgm:cxnLst>
    <dgm:cxn modelId="{DB5E4A01-3D68-4843-AF52-B4E850A87E88}" srcId="{FFB76C0C-C89E-4E36-887B-396E6B4E870D}" destId="{CEB2FA59-A8EC-4A0C-877F-8E4CDC2E6C9A}" srcOrd="0" destOrd="0" parTransId="{21637E6D-23FE-49BC-98BD-1FC237C7EF5E}" sibTransId="{CA68D94A-8CAD-4C0A-BE20-2619D21166F0}"/>
    <dgm:cxn modelId="{BA973762-C755-4443-A419-AA6AF3A6C5C7}" srcId="{FFB76C0C-C89E-4E36-887B-396E6B4E870D}" destId="{57E6C565-AC65-45DA-8E20-44924A09BC80}" srcOrd="4" destOrd="0" parTransId="{189EDAE8-FE29-4371-A728-EE089F93EB36}" sibTransId="{37AF635A-29F4-4959-9A2E-77EAA485F29C}"/>
    <dgm:cxn modelId="{A5D2C44A-C55E-4E74-9D82-D7F418E68063}" srcId="{FFB76C0C-C89E-4E36-887B-396E6B4E870D}" destId="{4E0DDFF3-CF64-4C72-AFC3-1BC349E954F0}" srcOrd="1" destOrd="0" parTransId="{DA6E1DAC-82CE-4502-BCD2-BB34D3B70A8F}" sibTransId="{0719D009-611B-433F-8F7C-83EA52F85FD6}"/>
    <dgm:cxn modelId="{B5E04B50-4865-42FF-91D6-F3D4EF511D0C}" type="presOf" srcId="{65AFCF8F-2CCF-4A1B-8339-3F43A3304C31}" destId="{858272F8-297E-4D9B-BE26-3EC9776B1C44}" srcOrd="0" destOrd="0" presId="urn:microsoft.com/office/officeart/2005/8/layout/hProcess9"/>
    <dgm:cxn modelId="{72A03BA5-BACA-416A-AB90-D4BBF4119814}" type="presOf" srcId="{CEB2FA59-A8EC-4A0C-877F-8E4CDC2E6C9A}" destId="{D41D532A-8B97-4F01-B9EC-4D3BB39D7475}" srcOrd="0" destOrd="0" presId="urn:microsoft.com/office/officeart/2005/8/layout/hProcess9"/>
    <dgm:cxn modelId="{73B39DBE-CB5E-408B-AF07-3E88191F7A6B}" type="presOf" srcId="{4E0DDFF3-CF64-4C72-AFC3-1BC349E954F0}" destId="{E5F5A98B-8241-47E9-91D6-359A31CDF2CE}" srcOrd="0" destOrd="0" presId="urn:microsoft.com/office/officeart/2005/8/layout/hProcess9"/>
    <dgm:cxn modelId="{29BD57DF-F508-440E-BC9F-DCA0D3A1CBE2}" type="presOf" srcId="{57E6C565-AC65-45DA-8E20-44924A09BC80}" destId="{DB81674B-0F4B-4AC9-84AE-4A206311DA69}" srcOrd="0" destOrd="0" presId="urn:microsoft.com/office/officeart/2005/8/layout/hProcess9"/>
    <dgm:cxn modelId="{964B36E4-88C3-424B-82DE-52AF70AC35BB}" srcId="{FFB76C0C-C89E-4E36-887B-396E6B4E870D}" destId="{920A250D-56DA-4601-9D41-6780BA75037F}" srcOrd="3" destOrd="0" parTransId="{372443EF-C762-4A90-A631-B431C2ACE712}" sibTransId="{EA3D9836-F4FD-43C9-9C65-FACF9AE63F83}"/>
    <dgm:cxn modelId="{FDC122F0-E26B-4604-85AB-E317DA01715D}" type="presOf" srcId="{920A250D-56DA-4601-9D41-6780BA75037F}" destId="{D27E9E94-78CF-40C9-BF33-992391F60C3A}" srcOrd="0" destOrd="0" presId="urn:microsoft.com/office/officeart/2005/8/layout/hProcess9"/>
    <dgm:cxn modelId="{EF21F3F5-06D0-4ADF-AE5A-0EFDA5F50ABD}" type="presOf" srcId="{FFB76C0C-C89E-4E36-887B-396E6B4E870D}" destId="{EB768F15-1182-4357-B29F-A788676B87B2}" srcOrd="0" destOrd="0" presId="urn:microsoft.com/office/officeart/2005/8/layout/hProcess9"/>
    <dgm:cxn modelId="{0E14CCF6-97BE-4D31-AE5A-36E627CD34E1}" srcId="{FFB76C0C-C89E-4E36-887B-396E6B4E870D}" destId="{65AFCF8F-2CCF-4A1B-8339-3F43A3304C31}" srcOrd="2" destOrd="0" parTransId="{5CD91AC9-9FE3-4ED7-9087-95CF7E8E0E1E}" sibTransId="{30CE971D-01E5-4127-AC59-5937005E4925}"/>
    <dgm:cxn modelId="{32E29553-8C67-4444-B6D5-2FE5D1CE5053}" type="presParOf" srcId="{EB768F15-1182-4357-B29F-A788676B87B2}" destId="{BB11BE10-FBC4-49D9-B3A7-9B9BFFB2F14F}" srcOrd="0" destOrd="0" presId="urn:microsoft.com/office/officeart/2005/8/layout/hProcess9"/>
    <dgm:cxn modelId="{F89D05A8-9550-4708-BF97-BE57138C3612}" type="presParOf" srcId="{EB768F15-1182-4357-B29F-A788676B87B2}" destId="{D67279B0-CB03-4BC9-BDEA-D69A76FD71A5}" srcOrd="1" destOrd="0" presId="urn:microsoft.com/office/officeart/2005/8/layout/hProcess9"/>
    <dgm:cxn modelId="{5C39C1A2-3679-4E6E-B3C3-43354A1C2A9B}" type="presParOf" srcId="{D67279B0-CB03-4BC9-BDEA-D69A76FD71A5}" destId="{D41D532A-8B97-4F01-B9EC-4D3BB39D7475}" srcOrd="0" destOrd="0" presId="urn:microsoft.com/office/officeart/2005/8/layout/hProcess9"/>
    <dgm:cxn modelId="{1B2119F6-8F3D-4F03-8665-DD45D7BF832D}" type="presParOf" srcId="{D67279B0-CB03-4BC9-BDEA-D69A76FD71A5}" destId="{D2BEA223-2867-4EA2-8AAD-49C06948D888}" srcOrd="1" destOrd="0" presId="urn:microsoft.com/office/officeart/2005/8/layout/hProcess9"/>
    <dgm:cxn modelId="{6149FF01-97CA-43AA-9E36-51BF0B2E2F2B}" type="presParOf" srcId="{D67279B0-CB03-4BC9-BDEA-D69A76FD71A5}" destId="{E5F5A98B-8241-47E9-91D6-359A31CDF2CE}" srcOrd="2" destOrd="0" presId="urn:microsoft.com/office/officeart/2005/8/layout/hProcess9"/>
    <dgm:cxn modelId="{ECD57DE0-B965-4243-841A-11E964D79A85}" type="presParOf" srcId="{D67279B0-CB03-4BC9-BDEA-D69A76FD71A5}" destId="{F4809022-F0BE-4E06-9305-9BA52D08E419}" srcOrd="3" destOrd="0" presId="urn:microsoft.com/office/officeart/2005/8/layout/hProcess9"/>
    <dgm:cxn modelId="{1FA74BE9-E57C-4CDA-A9F5-8AA9CE500116}" type="presParOf" srcId="{D67279B0-CB03-4BC9-BDEA-D69A76FD71A5}" destId="{858272F8-297E-4D9B-BE26-3EC9776B1C44}" srcOrd="4" destOrd="0" presId="urn:microsoft.com/office/officeart/2005/8/layout/hProcess9"/>
    <dgm:cxn modelId="{CFBC9030-9872-4345-A314-7F608BE1B790}" type="presParOf" srcId="{D67279B0-CB03-4BC9-BDEA-D69A76FD71A5}" destId="{FF127FCF-B948-4678-AEE2-A1AD23753156}" srcOrd="5" destOrd="0" presId="urn:microsoft.com/office/officeart/2005/8/layout/hProcess9"/>
    <dgm:cxn modelId="{67DDBC23-0C3B-4E0A-B24B-81D7A97AF730}" type="presParOf" srcId="{D67279B0-CB03-4BC9-BDEA-D69A76FD71A5}" destId="{D27E9E94-78CF-40C9-BF33-992391F60C3A}" srcOrd="6" destOrd="0" presId="urn:microsoft.com/office/officeart/2005/8/layout/hProcess9"/>
    <dgm:cxn modelId="{2EA9FBCF-A9BA-4C9A-AA82-B3B9D5C33CB8}" type="presParOf" srcId="{D67279B0-CB03-4BC9-BDEA-D69A76FD71A5}" destId="{27C8CD60-4F2F-474A-B58B-F49FD4297833}" srcOrd="7" destOrd="0" presId="urn:microsoft.com/office/officeart/2005/8/layout/hProcess9"/>
    <dgm:cxn modelId="{B91BEF53-CD40-4332-9616-7AA3AEE71AEF}" type="presParOf" srcId="{D67279B0-CB03-4BC9-BDEA-D69A76FD71A5}" destId="{DB81674B-0F4B-4AC9-84AE-4A206311DA6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C55EFC-828F-4238-960A-F3C1FCB06F0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36C85DE-60D1-4BF6-B0BE-450061B21339}">
      <dgm:prSet/>
      <dgm:spPr/>
      <dgm:t>
        <a:bodyPr/>
        <a:lstStyle/>
        <a:p>
          <a:r>
            <a:rPr lang="en-US" b="1" dirty="0"/>
            <a:t>The Equity Agenda will be the guiding paradigm for the curricular and co-curricular undergraduate experience </a:t>
          </a:r>
          <a:endParaRPr lang="en-US" dirty="0"/>
        </a:p>
      </dgm:t>
    </dgm:pt>
    <dgm:pt modelId="{3ECEB6AC-81F3-413F-AF0F-26970E468539}" type="parTrans" cxnId="{5D7394D6-9511-483B-A916-CF14A6F5744B}">
      <dgm:prSet/>
      <dgm:spPr/>
      <dgm:t>
        <a:bodyPr/>
        <a:lstStyle/>
        <a:p>
          <a:endParaRPr lang="en-US"/>
        </a:p>
      </dgm:t>
    </dgm:pt>
    <dgm:pt modelId="{F9617C6F-AA7E-48A2-BFF4-B6368286DEEA}" type="sibTrans" cxnId="{5D7394D6-9511-483B-A916-CF14A6F5744B}">
      <dgm:prSet/>
      <dgm:spPr/>
      <dgm:t>
        <a:bodyPr/>
        <a:lstStyle/>
        <a:p>
          <a:endParaRPr lang="en-US"/>
        </a:p>
      </dgm:t>
    </dgm:pt>
    <dgm:pt modelId="{6535144C-E907-4FBA-8401-B153AB9EED40}">
      <dgm:prSet/>
      <dgm:spPr/>
      <dgm:t>
        <a:bodyPr/>
        <a:lstStyle/>
        <a:p>
          <a:r>
            <a:rPr lang="en-US" b="1" dirty="0"/>
            <a:t>The access, success, retention, persistence and graduation of our Black, Latinx, Asian, Indigenous and other students of color will be prioritized</a:t>
          </a:r>
          <a:endParaRPr lang="en-US" dirty="0"/>
        </a:p>
      </dgm:t>
    </dgm:pt>
    <dgm:pt modelId="{834C597C-B7F0-4969-842E-350AF20C29D9}" type="parTrans" cxnId="{0BCF9416-32F8-4E51-8D65-E26E78F6308D}">
      <dgm:prSet/>
      <dgm:spPr/>
      <dgm:t>
        <a:bodyPr/>
        <a:lstStyle/>
        <a:p>
          <a:endParaRPr lang="en-US"/>
        </a:p>
      </dgm:t>
    </dgm:pt>
    <dgm:pt modelId="{0AEA1D1F-E805-4884-B392-E66C9357DA5E}" type="sibTrans" cxnId="{0BCF9416-32F8-4E51-8D65-E26E78F6308D}">
      <dgm:prSet/>
      <dgm:spPr/>
      <dgm:t>
        <a:bodyPr/>
        <a:lstStyle/>
        <a:p>
          <a:endParaRPr lang="en-US"/>
        </a:p>
      </dgm:t>
    </dgm:pt>
    <dgm:pt modelId="{AEE14364-17B5-40C8-AC59-E436B32485A3}">
      <dgm:prSet/>
      <dgm:spPr/>
      <dgm:t>
        <a:bodyPr/>
        <a:lstStyle/>
        <a:p>
          <a:r>
            <a:rPr lang="en-US" b="1" dirty="0"/>
            <a:t>Data must be both disaggregated and intersectional</a:t>
          </a:r>
          <a:r>
            <a:rPr lang="en-US" dirty="0"/>
            <a:t>  </a:t>
          </a:r>
        </a:p>
      </dgm:t>
    </dgm:pt>
    <dgm:pt modelId="{4BB8602E-9F8F-4A6D-9575-48BAEB7C2D6B}" type="parTrans" cxnId="{C941EDC5-AED2-403A-9A95-C7906DAF1BAB}">
      <dgm:prSet/>
      <dgm:spPr/>
      <dgm:t>
        <a:bodyPr/>
        <a:lstStyle/>
        <a:p>
          <a:endParaRPr lang="en-US"/>
        </a:p>
      </dgm:t>
    </dgm:pt>
    <dgm:pt modelId="{6C6F5A2D-807C-4B6E-B355-5D8854C1A627}" type="sibTrans" cxnId="{C941EDC5-AED2-403A-9A95-C7906DAF1BAB}">
      <dgm:prSet/>
      <dgm:spPr/>
      <dgm:t>
        <a:bodyPr/>
        <a:lstStyle/>
        <a:p>
          <a:endParaRPr lang="en-US"/>
        </a:p>
      </dgm:t>
    </dgm:pt>
    <dgm:pt modelId="{84B19AFD-FA28-4B78-8B76-0B9B9DECEA41}">
      <dgm:prSet/>
      <dgm:spPr/>
      <dgm:t>
        <a:bodyPr/>
        <a:lstStyle/>
        <a:p>
          <a:r>
            <a:rPr lang="en-US" b="1" dirty="0"/>
            <a:t>Equity-based policy and program audits will be regularly implemented by institutions and system</a:t>
          </a:r>
          <a:endParaRPr lang="en-US" dirty="0"/>
        </a:p>
      </dgm:t>
    </dgm:pt>
    <dgm:pt modelId="{60517E62-D349-4C99-876A-A4A854477299}" type="parTrans" cxnId="{4702CD65-D91D-45E7-8CDE-7723D516D93D}">
      <dgm:prSet/>
      <dgm:spPr/>
      <dgm:t>
        <a:bodyPr/>
        <a:lstStyle/>
        <a:p>
          <a:endParaRPr lang="en-US"/>
        </a:p>
      </dgm:t>
    </dgm:pt>
    <dgm:pt modelId="{0F2FF911-42BB-4FB3-9543-6B0806F00E48}" type="sibTrans" cxnId="{4702CD65-D91D-45E7-8CDE-7723D516D93D}">
      <dgm:prSet/>
      <dgm:spPr/>
      <dgm:t>
        <a:bodyPr/>
        <a:lstStyle/>
        <a:p>
          <a:endParaRPr lang="en-US"/>
        </a:p>
      </dgm:t>
    </dgm:pt>
    <dgm:pt modelId="{018A9779-791B-40DC-A32E-37F12F413CB3}">
      <dgm:prSet/>
      <dgm:spPr/>
      <dgm:t>
        <a:bodyPr/>
        <a:lstStyle/>
        <a:p>
          <a:r>
            <a:rPr lang="en-US" b="1" dirty="0"/>
            <a:t>All trustees, executives, faculty, and staff will participate in racial educational equity professional  development</a:t>
          </a:r>
          <a:endParaRPr lang="en-US" dirty="0"/>
        </a:p>
      </dgm:t>
    </dgm:pt>
    <dgm:pt modelId="{609AD0B9-23CE-4174-9DF2-3DE12149EA96}" type="parTrans" cxnId="{5E23FCF0-48FE-4871-A4C2-2A9F01B8B95E}">
      <dgm:prSet/>
      <dgm:spPr/>
      <dgm:t>
        <a:bodyPr/>
        <a:lstStyle/>
        <a:p>
          <a:endParaRPr lang="en-US"/>
        </a:p>
      </dgm:t>
    </dgm:pt>
    <dgm:pt modelId="{4D34597D-F383-493E-B03E-A9B772B5013C}" type="sibTrans" cxnId="{5E23FCF0-48FE-4871-A4C2-2A9F01B8B95E}">
      <dgm:prSet/>
      <dgm:spPr/>
      <dgm:t>
        <a:bodyPr/>
        <a:lstStyle/>
        <a:p>
          <a:endParaRPr lang="en-US"/>
        </a:p>
      </dgm:t>
    </dgm:pt>
    <dgm:pt modelId="{FA0BCFCC-0D0F-4E7B-87E0-6810D5B13311}">
      <dgm:prSet/>
      <dgm:spPr/>
      <dgm:t>
        <a:bodyPr/>
        <a:lstStyle/>
        <a:p>
          <a:r>
            <a:rPr lang="en-US" b="1"/>
            <a:t>Accountability structures will be created to ensure that racial equity and justice progress is being made </a:t>
          </a:r>
          <a:endParaRPr lang="en-US"/>
        </a:p>
      </dgm:t>
    </dgm:pt>
    <dgm:pt modelId="{2ECB692D-E1DA-4A0A-B864-A56DB966CB66}" type="parTrans" cxnId="{084A2068-79A7-4EA5-9E3C-F8B8CE1EB3F1}">
      <dgm:prSet/>
      <dgm:spPr/>
      <dgm:t>
        <a:bodyPr/>
        <a:lstStyle/>
        <a:p>
          <a:endParaRPr lang="en-US"/>
        </a:p>
      </dgm:t>
    </dgm:pt>
    <dgm:pt modelId="{4C1F9F55-96C9-42E5-A271-7E43AE4A14C0}" type="sibTrans" cxnId="{084A2068-79A7-4EA5-9E3C-F8B8CE1EB3F1}">
      <dgm:prSet/>
      <dgm:spPr/>
      <dgm:t>
        <a:bodyPr/>
        <a:lstStyle/>
        <a:p>
          <a:endParaRPr lang="en-US"/>
        </a:p>
      </dgm:t>
    </dgm:pt>
    <dgm:pt modelId="{8654FFE4-2C9F-4715-8BAB-14F60BF73F2E}" type="pres">
      <dgm:prSet presAssocID="{48C55EFC-828F-4238-960A-F3C1FCB06F04}" presName="diagram" presStyleCnt="0">
        <dgm:presLayoutVars>
          <dgm:dir/>
          <dgm:resizeHandles val="exact"/>
        </dgm:presLayoutVars>
      </dgm:prSet>
      <dgm:spPr/>
    </dgm:pt>
    <dgm:pt modelId="{B80A8312-40DF-40A8-864D-62BD17D281A8}" type="pres">
      <dgm:prSet presAssocID="{C36C85DE-60D1-4BF6-B0BE-450061B21339}" presName="node" presStyleLbl="node1" presStyleIdx="0" presStyleCnt="6">
        <dgm:presLayoutVars>
          <dgm:bulletEnabled val="1"/>
        </dgm:presLayoutVars>
      </dgm:prSet>
      <dgm:spPr/>
    </dgm:pt>
    <dgm:pt modelId="{17230C47-01B2-4C96-9C02-D6B7BCC9ED21}" type="pres">
      <dgm:prSet presAssocID="{F9617C6F-AA7E-48A2-BFF4-B6368286DEEA}" presName="sibTrans" presStyleCnt="0"/>
      <dgm:spPr/>
    </dgm:pt>
    <dgm:pt modelId="{5104EE5C-F86C-4B04-9275-B99224874B50}" type="pres">
      <dgm:prSet presAssocID="{6535144C-E907-4FBA-8401-B153AB9EED40}" presName="node" presStyleLbl="node1" presStyleIdx="1" presStyleCnt="6">
        <dgm:presLayoutVars>
          <dgm:bulletEnabled val="1"/>
        </dgm:presLayoutVars>
      </dgm:prSet>
      <dgm:spPr/>
    </dgm:pt>
    <dgm:pt modelId="{3F0E74A1-F264-4A48-9B18-B273FCF137FC}" type="pres">
      <dgm:prSet presAssocID="{0AEA1D1F-E805-4884-B392-E66C9357DA5E}" presName="sibTrans" presStyleCnt="0"/>
      <dgm:spPr/>
    </dgm:pt>
    <dgm:pt modelId="{F0FF8E49-4761-4AAF-8DD8-AA95D516A850}" type="pres">
      <dgm:prSet presAssocID="{AEE14364-17B5-40C8-AC59-E436B32485A3}" presName="node" presStyleLbl="node1" presStyleIdx="2" presStyleCnt="6">
        <dgm:presLayoutVars>
          <dgm:bulletEnabled val="1"/>
        </dgm:presLayoutVars>
      </dgm:prSet>
      <dgm:spPr/>
    </dgm:pt>
    <dgm:pt modelId="{9BA54A86-0CC6-4B3B-AB90-E85A76C28015}" type="pres">
      <dgm:prSet presAssocID="{6C6F5A2D-807C-4B6E-B355-5D8854C1A627}" presName="sibTrans" presStyleCnt="0"/>
      <dgm:spPr/>
    </dgm:pt>
    <dgm:pt modelId="{299A3B1C-70D7-44B6-9E9A-2145F96083E5}" type="pres">
      <dgm:prSet presAssocID="{84B19AFD-FA28-4B78-8B76-0B9B9DECEA41}" presName="node" presStyleLbl="node1" presStyleIdx="3" presStyleCnt="6">
        <dgm:presLayoutVars>
          <dgm:bulletEnabled val="1"/>
        </dgm:presLayoutVars>
      </dgm:prSet>
      <dgm:spPr/>
    </dgm:pt>
    <dgm:pt modelId="{6D74225C-7324-47AE-81D7-A63EAE035F60}" type="pres">
      <dgm:prSet presAssocID="{0F2FF911-42BB-4FB3-9543-6B0806F00E48}" presName="sibTrans" presStyleCnt="0"/>
      <dgm:spPr/>
    </dgm:pt>
    <dgm:pt modelId="{057E2D73-E2FC-4A9C-B076-A25E83C5FBA3}" type="pres">
      <dgm:prSet presAssocID="{018A9779-791B-40DC-A32E-37F12F413CB3}" presName="node" presStyleLbl="node1" presStyleIdx="4" presStyleCnt="6">
        <dgm:presLayoutVars>
          <dgm:bulletEnabled val="1"/>
        </dgm:presLayoutVars>
      </dgm:prSet>
      <dgm:spPr/>
    </dgm:pt>
    <dgm:pt modelId="{B1B55F0B-1A36-4BC9-85DD-7DD102B20FEA}" type="pres">
      <dgm:prSet presAssocID="{4D34597D-F383-493E-B03E-A9B772B5013C}" presName="sibTrans" presStyleCnt="0"/>
      <dgm:spPr/>
    </dgm:pt>
    <dgm:pt modelId="{B039473F-E91B-4E12-89A3-4912193E91D5}" type="pres">
      <dgm:prSet presAssocID="{FA0BCFCC-0D0F-4E7B-87E0-6810D5B13311}" presName="node" presStyleLbl="node1" presStyleIdx="5" presStyleCnt="6">
        <dgm:presLayoutVars>
          <dgm:bulletEnabled val="1"/>
        </dgm:presLayoutVars>
      </dgm:prSet>
      <dgm:spPr/>
    </dgm:pt>
  </dgm:ptLst>
  <dgm:cxnLst>
    <dgm:cxn modelId="{C5BCFE08-8748-4863-9524-E96839BD6A51}" type="presOf" srcId="{C36C85DE-60D1-4BF6-B0BE-450061B21339}" destId="{B80A8312-40DF-40A8-864D-62BD17D281A8}" srcOrd="0" destOrd="0" presId="urn:microsoft.com/office/officeart/2005/8/layout/default"/>
    <dgm:cxn modelId="{0BCF9416-32F8-4E51-8D65-E26E78F6308D}" srcId="{48C55EFC-828F-4238-960A-F3C1FCB06F04}" destId="{6535144C-E907-4FBA-8401-B153AB9EED40}" srcOrd="1" destOrd="0" parTransId="{834C597C-B7F0-4969-842E-350AF20C29D9}" sibTransId="{0AEA1D1F-E805-4884-B392-E66C9357DA5E}"/>
    <dgm:cxn modelId="{D86FEC60-54D5-4D54-B2D3-3D9D977E4A66}" type="presOf" srcId="{84B19AFD-FA28-4B78-8B76-0B9B9DECEA41}" destId="{299A3B1C-70D7-44B6-9E9A-2145F96083E5}" srcOrd="0" destOrd="0" presId="urn:microsoft.com/office/officeart/2005/8/layout/default"/>
    <dgm:cxn modelId="{4702CD65-D91D-45E7-8CDE-7723D516D93D}" srcId="{48C55EFC-828F-4238-960A-F3C1FCB06F04}" destId="{84B19AFD-FA28-4B78-8B76-0B9B9DECEA41}" srcOrd="3" destOrd="0" parTransId="{60517E62-D349-4C99-876A-A4A854477299}" sibTransId="{0F2FF911-42BB-4FB3-9543-6B0806F00E48}"/>
    <dgm:cxn modelId="{084A2068-79A7-4EA5-9E3C-F8B8CE1EB3F1}" srcId="{48C55EFC-828F-4238-960A-F3C1FCB06F04}" destId="{FA0BCFCC-0D0F-4E7B-87E0-6810D5B13311}" srcOrd="5" destOrd="0" parTransId="{2ECB692D-E1DA-4A0A-B864-A56DB966CB66}" sibTransId="{4C1F9F55-96C9-42E5-A271-7E43AE4A14C0}"/>
    <dgm:cxn modelId="{65EDEF8D-473B-4B3C-A1F3-8167C1FB8532}" type="presOf" srcId="{AEE14364-17B5-40C8-AC59-E436B32485A3}" destId="{F0FF8E49-4761-4AAF-8DD8-AA95D516A850}" srcOrd="0" destOrd="0" presId="urn:microsoft.com/office/officeart/2005/8/layout/default"/>
    <dgm:cxn modelId="{72C0BBBE-6C03-4E46-8952-A5C84DB155AD}" type="presOf" srcId="{FA0BCFCC-0D0F-4E7B-87E0-6810D5B13311}" destId="{B039473F-E91B-4E12-89A3-4912193E91D5}" srcOrd="0" destOrd="0" presId="urn:microsoft.com/office/officeart/2005/8/layout/default"/>
    <dgm:cxn modelId="{C941EDC5-AED2-403A-9A95-C7906DAF1BAB}" srcId="{48C55EFC-828F-4238-960A-F3C1FCB06F04}" destId="{AEE14364-17B5-40C8-AC59-E436B32485A3}" srcOrd="2" destOrd="0" parTransId="{4BB8602E-9F8F-4A6D-9575-48BAEB7C2D6B}" sibTransId="{6C6F5A2D-807C-4B6E-B355-5D8854C1A627}"/>
    <dgm:cxn modelId="{5D7394D6-9511-483B-A916-CF14A6F5744B}" srcId="{48C55EFC-828F-4238-960A-F3C1FCB06F04}" destId="{C36C85DE-60D1-4BF6-B0BE-450061B21339}" srcOrd="0" destOrd="0" parTransId="{3ECEB6AC-81F3-413F-AF0F-26970E468539}" sibTransId="{F9617C6F-AA7E-48A2-BFF4-B6368286DEEA}"/>
    <dgm:cxn modelId="{8001A1E8-8EF1-4357-A5F9-DC47D256D984}" type="presOf" srcId="{018A9779-791B-40DC-A32E-37F12F413CB3}" destId="{057E2D73-E2FC-4A9C-B076-A25E83C5FBA3}" srcOrd="0" destOrd="0" presId="urn:microsoft.com/office/officeart/2005/8/layout/default"/>
    <dgm:cxn modelId="{025B87EF-0ED7-4EF7-8825-B8CCCEE7571E}" type="presOf" srcId="{48C55EFC-828F-4238-960A-F3C1FCB06F04}" destId="{8654FFE4-2C9F-4715-8BAB-14F60BF73F2E}" srcOrd="0" destOrd="0" presId="urn:microsoft.com/office/officeart/2005/8/layout/default"/>
    <dgm:cxn modelId="{5E23FCF0-48FE-4871-A4C2-2A9F01B8B95E}" srcId="{48C55EFC-828F-4238-960A-F3C1FCB06F04}" destId="{018A9779-791B-40DC-A32E-37F12F413CB3}" srcOrd="4" destOrd="0" parTransId="{609AD0B9-23CE-4174-9DF2-3DE12149EA96}" sibTransId="{4D34597D-F383-493E-B03E-A9B772B5013C}"/>
    <dgm:cxn modelId="{6CB658FA-32CF-44B5-AE51-4D6F071A3C19}" type="presOf" srcId="{6535144C-E907-4FBA-8401-B153AB9EED40}" destId="{5104EE5C-F86C-4B04-9275-B99224874B50}" srcOrd="0" destOrd="0" presId="urn:microsoft.com/office/officeart/2005/8/layout/default"/>
    <dgm:cxn modelId="{805F2E0C-ADC1-4FEA-BF11-8E4261D1053F}" type="presParOf" srcId="{8654FFE4-2C9F-4715-8BAB-14F60BF73F2E}" destId="{B80A8312-40DF-40A8-864D-62BD17D281A8}" srcOrd="0" destOrd="0" presId="urn:microsoft.com/office/officeart/2005/8/layout/default"/>
    <dgm:cxn modelId="{6ECBCF28-D1E0-4170-9326-0A265BE00479}" type="presParOf" srcId="{8654FFE4-2C9F-4715-8BAB-14F60BF73F2E}" destId="{17230C47-01B2-4C96-9C02-D6B7BCC9ED21}" srcOrd="1" destOrd="0" presId="urn:microsoft.com/office/officeart/2005/8/layout/default"/>
    <dgm:cxn modelId="{7B795DEE-D7BC-47A0-8CB9-A9882D892A60}" type="presParOf" srcId="{8654FFE4-2C9F-4715-8BAB-14F60BF73F2E}" destId="{5104EE5C-F86C-4B04-9275-B99224874B50}" srcOrd="2" destOrd="0" presId="urn:microsoft.com/office/officeart/2005/8/layout/default"/>
    <dgm:cxn modelId="{0BB70488-8F53-4B08-8610-F9014040AF25}" type="presParOf" srcId="{8654FFE4-2C9F-4715-8BAB-14F60BF73F2E}" destId="{3F0E74A1-F264-4A48-9B18-B273FCF137FC}" srcOrd="3" destOrd="0" presId="urn:microsoft.com/office/officeart/2005/8/layout/default"/>
    <dgm:cxn modelId="{CB22C699-F87A-401D-8113-F7DAADD6F6A8}" type="presParOf" srcId="{8654FFE4-2C9F-4715-8BAB-14F60BF73F2E}" destId="{F0FF8E49-4761-4AAF-8DD8-AA95D516A850}" srcOrd="4" destOrd="0" presId="urn:microsoft.com/office/officeart/2005/8/layout/default"/>
    <dgm:cxn modelId="{6C3AF045-54BF-48D5-B1F4-49A6AAC2FB39}" type="presParOf" srcId="{8654FFE4-2C9F-4715-8BAB-14F60BF73F2E}" destId="{9BA54A86-0CC6-4B3B-AB90-E85A76C28015}" srcOrd="5" destOrd="0" presId="urn:microsoft.com/office/officeart/2005/8/layout/default"/>
    <dgm:cxn modelId="{4B74D167-2FF1-4572-945B-BAD3A2EBC13F}" type="presParOf" srcId="{8654FFE4-2C9F-4715-8BAB-14F60BF73F2E}" destId="{299A3B1C-70D7-44B6-9E9A-2145F96083E5}" srcOrd="6" destOrd="0" presId="urn:microsoft.com/office/officeart/2005/8/layout/default"/>
    <dgm:cxn modelId="{94927B0F-4E3F-46F5-BB03-29ACD6755DD9}" type="presParOf" srcId="{8654FFE4-2C9F-4715-8BAB-14F60BF73F2E}" destId="{6D74225C-7324-47AE-81D7-A63EAE035F60}" srcOrd="7" destOrd="0" presId="urn:microsoft.com/office/officeart/2005/8/layout/default"/>
    <dgm:cxn modelId="{A8A0D19E-CC89-4C2F-B1DA-304E3429C77D}" type="presParOf" srcId="{8654FFE4-2C9F-4715-8BAB-14F60BF73F2E}" destId="{057E2D73-E2FC-4A9C-B076-A25E83C5FBA3}" srcOrd="8" destOrd="0" presId="urn:microsoft.com/office/officeart/2005/8/layout/default"/>
    <dgm:cxn modelId="{547EA77E-EAEA-4C2A-B0F6-42A2761D5E49}" type="presParOf" srcId="{8654FFE4-2C9F-4715-8BAB-14F60BF73F2E}" destId="{B1B55F0B-1A36-4BC9-85DD-7DD102B20FEA}" srcOrd="9" destOrd="0" presId="urn:microsoft.com/office/officeart/2005/8/layout/default"/>
    <dgm:cxn modelId="{ABA353E7-E351-49C2-B495-75FC4AE5BB51}" type="presParOf" srcId="{8654FFE4-2C9F-4715-8BAB-14F60BF73F2E}" destId="{B039473F-E91B-4E12-89A3-4912193E91D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B13043-DE37-4719-B5B0-3E7533C5682C}"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F557EB36-5E61-433B-A7A8-3282F0B68A12}">
      <dgm:prSet/>
      <dgm:spPr/>
      <dgm:t>
        <a:bodyPr/>
        <a:lstStyle/>
        <a:p>
          <a:r>
            <a:rPr lang="en-US" b="1" dirty="0"/>
            <a:t>Goals</a:t>
          </a:r>
          <a:endParaRPr lang="en-US" dirty="0"/>
        </a:p>
      </dgm:t>
    </dgm:pt>
    <dgm:pt modelId="{88C7CDA9-031A-49ED-A3E2-4ACA1762B278}" type="parTrans" cxnId="{AD6ABCDC-84F2-4904-B9BD-2C79368C6AC5}">
      <dgm:prSet/>
      <dgm:spPr/>
      <dgm:t>
        <a:bodyPr/>
        <a:lstStyle/>
        <a:p>
          <a:endParaRPr lang="en-US"/>
        </a:p>
      </dgm:t>
    </dgm:pt>
    <dgm:pt modelId="{D387010B-F5AC-4355-B702-DDE7433183C3}" type="sibTrans" cxnId="{AD6ABCDC-84F2-4904-B9BD-2C79368C6AC5}">
      <dgm:prSet/>
      <dgm:spPr/>
      <dgm:t>
        <a:bodyPr/>
        <a:lstStyle/>
        <a:p>
          <a:endParaRPr lang="en-US"/>
        </a:p>
      </dgm:t>
    </dgm:pt>
    <dgm:pt modelId="{02C551F3-D7FB-4C4B-91D7-AA7C7C524834}">
      <dgm:prSet/>
      <dgm:spPr/>
      <dgm:t>
        <a:bodyPr/>
        <a:lstStyle/>
        <a:p>
          <a:r>
            <a:rPr lang="en-US" b="1" dirty="0"/>
            <a:t>Replace race-neutral admissions policies that have been shown to advantage white students with race-conscious admissions policies and practices</a:t>
          </a:r>
        </a:p>
      </dgm:t>
    </dgm:pt>
    <dgm:pt modelId="{A80336CF-5086-4234-843A-B98739EE3806}" type="parTrans" cxnId="{C013019C-1214-4718-8BC3-EF9B3CC019E8}">
      <dgm:prSet/>
      <dgm:spPr/>
      <dgm:t>
        <a:bodyPr/>
        <a:lstStyle/>
        <a:p>
          <a:endParaRPr lang="en-US"/>
        </a:p>
      </dgm:t>
    </dgm:pt>
    <dgm:pt modelId="{DB4766BC-BDDD-4755-BD19-B916593CC6C1}" type="sibTrans" cxnId="{C013019C-1214-4718-8BC3-EF9B3CC019E8}">
      <dgm:prSet/>
      <dgm:spPr/>
      <dgm:t>
        <a:bodyPr/>
        <a:lstStyle/>
        <a:p>
          <a:endParaRPr lang="en-US"/>
        </a:p>
      </dgm:t>
    </dgm:pt>
    <dgm:pt modelId="{0B5E4B75-429E-48DC-BC7E-84FE0FF78A6D}">
      <dgm:prSet/>
      <dgm:spPr/>
      <dgm:t>
        <a:bodyPr/>
        <a:lstStyle/>
        <a:p>
          <a:r>
            <a:rPr lang="en-US" b="1" dirty="0"/>
            <a:t>Eliminate barriers in application and enrollment for students of color and for populations of students where students of color are over-represented</a:t>
          </a:r>
        </a:p>
      </dgm:t>
    </dgm:pt>
    <dgm:pt modelId="{236FD4AE-DB0C-4B79-BD22-84C4AEA607E2}" type="parTrans" cxnId="{E2C03D10-5F9D-46EF-A64A-96197C084D61}">
      <dgm:prSet/>
      <dgm:spPr/>
      <dgm:t>
        <a:bodyPr/>
        <a:lstStyle/>
        <a:p>
          <a:endParaRPr lang="en-US"/>
        </a:p>
      </dgm:t>
    </dgm:pt>
    <dgm:pt modelId="{317308C8-6E75-453E-9714-F9E201AC71B6}" type="sibTrans" cxnId="{E2C03D10-5F9D-46EF-A64A-96197C084D61}">
      <dgm:prSet/>
      <dgm:spPr/>
      <dgm:t>
        <a:bodyPr/>
        <a:lstStyle/>
        <a:p>
          <a:endParaRPr lang="en-US"/>
        </a:p>
      </dgm:t>
    </dgm:pt>
    <dgm:pt modelId="{DD7BCC74-A427-4808-8A12-172B01B9BC86}">
      <dgm:prSet/>
      <dgm:spPr/>
      <dgm:t>
        <a:bodyPr/>
        <a:lstStyle/>
        <a:p>
          <a:r>
            <a:rPr lang="en-US" b="1" dirty="0"/>
            <a:t>Achieve racial equity in enrollment and transfer, so that student diversity reflects the diversity of local and state populations. </a:t>
          </a:r>
        </a:p>
      </dgm:t>
    </dgm:pt>
    <dgm:pt modelId="{58D8C7DC-6EFB-40DA-836B-2C3B1C3C6560}" type="parTrans" cxnId="{09EC1B0D-473D-48C5-8006-651DAB5F7D7D}">
      <dgm:prSet/>
      <dgm:spPr/>
      <dgm:t>
        <a:bodyPr/>
        <a:lstStyle/>
        <a:p>
          <a:endParaRPr lang="en-US"/>
        </a:p>
      </dgm:t>
    </dgm:pt>
    <dgm:pt modelId="{358D9E71-BBB4-4559-989F-2840BB6739C3}" type="sibTrans" cxnId="{09EC1B0D-473D-48C5-8006-651DAB5F7D7D}">
      <dgm:prSet/>
      <dgm:spPr/>
      <dgm:t>
        <a:bodyPr/>
        <a:lstStyle/>
        <a:p>
          <a:endParaRPr lang="en-US"/>
        </a:p>
      </dgm:t>
    </dgm:pt>
    <dgm:pt modelId="{D6A5A8BE-19FB-4EB2-AAFB-6981D8BC2A26}">
      <dgm:prSet/>
      <dgm:spPr/>
      <dgm:t>
        <a:bodyPr/>
        <a:lstStyle/>
        <a:p>
          <a:r>
            <a:rPr lang="en-US" b="1" dirty="0"/>
            <a:t>Key</a:t>
          </a:r>
          <a:r>
            <a:rPr lang="en-US" dirty="0"/>
            <a:t> </a:t>
          </a:r>
          <a:r>
            <a:rPr lang="en-US" b="1" dirty="0"/>
            <a:t>Preliminary</a:t>
          </a:r>
          <a:r>
            <a:rPr lang="en-US" dirty="0"/>
            <a:t> </a:t>
          </a:r>
          <a:r>
            <a:rPr lang="en-US" b="1" dirty="0"/>
            <a:t>Recommendations</a:t>
          </a:r>
        </a:p>
      </dgm:t>
    </dgm:pt>
    <dgm:pt modelId="{78EA1563-0A84-4908-8F31-8825EDF84029}" type="parTrans" cxnId="{040F4D03-82A0-4AD9-96EE-E6DF62B283AF}">
      <dgm:prSet/>
      <dgm:spPr/>
      <dgm:t>
        <a:bodyPr/>
        <a:lstStyle/>
        <a:p>
          <a:endParaRPr lang="en-US"/>
        </a:p>
      </dgm:t>
    </dgm:pt>
    <dgm:pt modelId="{05814B89-C1A2-4C35-AF00-7602AAD62BDA}" type="sibTrans" cxnId="{040F4D03-82A0-4AD9-96EE-E6DF62B283AF}">
      <dgm:prSet/>
      <dgm:spPr/>
      <dgm:t>
        <a:bodyPr/>
        <a:lstStyle/>
        <a:p>
          <a:endParaRPr lang="en-US"/>
        </a:p>
      </dgm:t>
    </dgm:pt>
    <dgm:pt modelId="{54721141-95B4-4888-9E16-D44DD0813C88}">
      <dgm:prSet/>
      <dgm:spPr/>
      <dgm:t>
        <a:bodyPr/>
        <a:lstStyle/>
        <a:p>
          <a:r>
            <a:rPr lang="en-US" b="1" dirty="0"/>
            <a:t>Examine admissions practices through a racial equity lens</a:t>
          </a:r>
          <a:endParaRPr lang="en-US" dirty="0"/>
        </a:p>
      </dgm:t>
    </dgm:pt>
    <dgm:pt modelId="{80B5208D-6641-4192-BE63-BB50194AC8FF}" type="parTrans" cxnId="{5A4778BB-39B8-4486-909B-127C941DDED9}">
      <dgm:prSet/>
      <dgm:spPr/>
      <dgm:t>
        <a:bodyPr/>
        <a:lstStyle/>
        <a:p>
          <a:endParaRPr lang="en-US"/>
        </a:p>
      </dgm:t>
    </dgm:pt>
    <dgm:pt modelId="{AD2E21D7-0675-4B19-8D08-155CD0F49997}" type="sibTrans" cxnId="{5A4778BB-39B8-4486-909B-127C941DDED9}">
      <dgm:prSet/>
      <dgm:spPr/>
      <dgm:t>
        <a:bodyPr/>
        <a:lstStyle/>
        <a:p>
          <a:endParaRPr lang="en-US"/>
        </a:p>
      </dgm:t>
    </dgm:pt>
    <dgm:pt modelId="{D4154E58-64D1-493D-A0D9-ED6BCD018C39}">
      <dgm:prSet/>
      <dgm:spPr/>
      <dgm:t>
        <a:bodyPr/>
        <a:lstStyle/>
        <a:p>
          <a:r>
            <a:rPr lang="en-US" b="1" dirty="0"/>
            <a:t>Institutions will be required to use the Massachusetts Articulated System of Transfer (MAST) common course numbering system</a:t>
          </a:r>
        </a:p>
      </dgm:t>
    </dgm:pt>
    <dgm:pt modelId="{074DF673-70A5-4A00-914E-9F5DC7A0AC68}" type="parTrans" cxnId="{6C4228BE-551F-4038-97CB-7A9AE1EBC9C4}">
      <dgm:prSet/>
      <dgm:spPr/>
      <dgm:t>
        <a:bodyPr/>
        <a:lstStyle/>
        <a:p>
          <a:endParaRPr lang="en-US"/>
        </a:p>
      </dgm:t>
    </dgm:pt>
    <dgm:pt modelId="{6FC545E8-EBDF-4AED-84CB-A42783AC3A56}" type="sibTrans" cxnId="{6C4228BE-551F-4038-97CB-7A9AE1EBC9C4}">
      <dgm:prSet/>
      <dgm:spPr/>
      <dgm:t>
        <a:bodyPr/>
        <a:lstStyle/>
        <a:p>
          <a:endParaRPr lang="en-US"/>
        </a:p>
      </dgm:t>
    </dgm:pt>
    <dgm:pt modelId="{3EFE34E9-2EC3-4BFA-AB4B-A6E853D4AD65}">
      <dgm:prSet/>
      <dgm:spPr/>
      <dgm:t>
        <a:bodyPr/>
        <a:lstStyle/>
        <a:p>
          <a:r>
            <a:rPr lang="en-US" b="1" dirty="0"/>
            <a:t>Develop system that will automatically contact qualifying transfer students to complete the </a:t>
          </a:r>
          <a:r>
            <a:rPr lang="en-US" b="1" dirty="0" err="1"/>
            <a:t>ReverseTransfer</a:t>
          </a:r>
          <a:r>
            <a:rPr lang="en-US" b="1" dirty="0"/>
            <a:t>/FERPA release form when eligible for the associate degree. </a:t>
          </a:r>
          <a:r>
            <a:rPr lang="en-US" dirty="0"/>
            <a:t> </a:t>
          </a:r>
        </a:p>
      </dgm:t>
    </dgm:pt>
    <dgm:pt modelId="{875DC75E-456D-4D50-8C6D-A4946771862B}" type="parTrans" cxnId="{0F5C5E2B-AE42-46A9-BBDE-8F08FBE444CE}">
      <dgm:prSet/>
      <dgm:spPr/>
      <dgm:t>
        <a:bodyPr/>
        <a:lstStyle/>
        <a:p>
          <a:endParaRPr lang="en-US"/>
        </a:p>
      </dgm:t>
    </dgm:pt>
    <dgm:pt modelId="{DE299346-2F6B-4481-B847-28DDCB1546DD}" type="sibTrans" cxnId="{0F5C5E2B-AE42-46A9-BBDE-8F08FBE444CE}">
      <dgm:prSet/>
      <dgm:spPr/>
      <dgm:t>
        <a:bodyPr/>
        <a:lstStyle/>
        <a:p>
          <a:endParaRPr lang="en-US"/>
        </a:p>
      </dgm:t>
    </dgm:pt>
    <dgm:pt modelId="{7B4ACF93-05B5-4F4B-A5BF-B6E5D12CDD10}">
      <dgm:prSet/>
      <dgm:spPr/>
      <dgm:t>
        <a:bodyPr/>
        <a:lstStyle/>
        <a:p>
          <a:r>
            <a:rPr lang="en-US" b="1" dirty="0"/>
            <a:t>Develop “opt-out” admissions policies</a:t>
          </a:r>
          <a:endParaRPr lang="en-US" dirty="0"/>
        </a:p>
      </dgm:t>
    </dgm:pt>
    <dgm:pt modelId="{9101F4EE-1D4D-4A8C-9DD0-59F8C2982C5E}" type="parTrans" cxnId="{E81D21D6-45BD-4EB8-8ED2-DE6DB2905572}">
      <dgm:prSet/>
      <dgm:spPr/>
      <dgm:t>
        <a:bodyPr/>
        <a:lstStyle/>
        <a:p>
          <a:endParaRPr lang="en-US"/>
        </a:p>
      </dgm:t>
    </dgm:pt>
    <dgm:pt modelId="{ECC93AEF-D407-4C0C-8B22-B44153F5CF10}" type="sibTrans" cxnId="{E81D21D6-45BD-4EB8-8ED2-DE6DB2905572}">
      <dgm:prSet/>
      <dgm:spPr/>
      <dgm:t>
        <a:bodyPr/>
        <a:lstStyle/>
        <a:p>
          <a:endParaRPr lang="en-US"/>
        </a:p>
      </dgm:t>
    </dgm:pt>
    <dgm:pt modelId="{F9B8631C-A725-439B-91C3-84F316B25FC6}">
      <dgm:prSet/>
      <dgm:spPr/>
      <dgm:t>
        <a:bodyPr/>
        <a:lstStyle/>
        <a:p>
          <a:r>
            <a:rPr lang="en-US" b="1" dirty="0"/>
            <a:t>Develop a statewide dual admission program</a:t>
          </a:r>
          <a:endParaRPr lang="en-US" dirty="0"/>
        </a:p>
      </dgm:t>
    </dgm:pt>
    <dgm:pt modelId="{1414BAFB-8F3F-4DF4-9196-E4DCEF5DF889}" type="parTrans" cxnId="{BF4B5613-BD1D-41DE-B8C7-2535A67BD840}">
      <dgm:prSet/>
      <dgm:spPr/>
      <dgm:t>
        <a:bodyPr/>
        <a:lstStyle/>
        <a:p>
          <a:endParaRPr lang="en-US"/>
        </a:p>
      </dgm:t>
    </dgm:pt>
    <dgm:pt modelId="{190BD54B-D782-4FC4-A0F0-DF7DA944FC31}" type="sibTrans" cxnId="{BF4B5613-BD1D-41DE-B8C7-2535A67BD840}">
      <dgm:prSet/>
      <dgm:spPr/>
      <dgm:t>
        <a:bodyPr/>
        <a:lstStyle/>
        <a:p>
          <a:endParaRPr lang="en-US"/>
        </a:p>
      </dgm:t>
    </dgm:pt>
    <dgm:pt modelId="{9168C83B-8978-4170-AC3B-C3FD327F3C9C}" type="pres">
      <dgm:prSet presAssocID="{E4B13043-DE37-4719-B5B0-3E7533C5682C}" presName="linear" presStyleCnt="0">
        <dgm:presLayoutVars>
          <dgm:dir/>
          <dgm:animLvl val="lvl"/>
          <dgm:resizeHandles val="exact"/>
        </dgm:presLayoutVars>
      </dgm:prSet>
      <dgm:spPr/>
    </dgm:pt>
    <dgm:pt modelId="{655F2585-2521-41EB-8298-5B70C320BFF6}" type="pres">
      <dgm:prSet presAssocID="{F557EB36-5E61-433B-A7A8-3282F0B68A12}" presName="parentLin" presStyleCnt="0"/>
      <dgm:spPr/>
    </dgm:pt>
    <dgm:pt modelId="{1B50647F-093A-44B0-A855-34BE7B4C5201}" type="pres">
      <dgm:prSet presAssocID="{F557EB36-5E61-433B-A7A8-3282F0B68A12}" presName="parentLeftMargin" presStyleLbl="node1" presStyleIdx="0" presStyleCnt="2"/>
      <dgm:spPr/>
    </dgm:pt>
    <dgm:pt modelId="{F78A9438-AB0D-48AB-A366-E91A20CF264D}" type="pres">
      <dgm:prSet presAssocID="{F557EB36-5E61-433B-A7A8-3282F0B68A12}" presName="parentText" presStyleLbl="node1" presStyleIdx="0" presStyleCnt="2" custLinFactNeighborY="-13656">
        <dgm:presLayoutVars>
          <dgm:chMax val="0"/>
          <dgm:bulletEnabled val="1"/>
        </dgm:presLayoutVars>
      </dgm:prSet>
      <dgm:spPr/>
    </dgm:pt>
    <dgm:pt modelId="{CCFF78FF-C902-4DB0-A01C-52574C00B6C2}" type="pres">
      <dgm:prSet presAssocID="{F557EB36-5E61-433B-A7A8-3282F0B68A12}" presName="negativeSpace" presStyleCnt="0"/>
      <dgm:spPr/>
    </dgm:pt>
    <dgm:pt modelId="{DAB251AC-D1B3-4BAA-88F9-4C4261171BEE}" type="pres">
      <dgm:prSet presAssocID="{F557EB36-5E61-433B-A7A8-3282F0B68A12}" presName="childText" presStyleLbl="conFgAcc1" presStyleIdx="0" presStyleCnt="2">
        <dgm:presLayoutVars>
          <dgm:bulletEnabled val="1"/>
        </dgm:presLayoutVars>
      </dgm:prSet>
      <dgm:spPr/>
    </dgm:pt>
    <dgm:pt modelId="{B5918C4D-E6EB-404F-8E60-10534BCD47DB}" type="pres">
      <dgm:prSet presAssocID="{D387010B-F5AC-4355-B702-DDE7433183C3}" presName="spaceBetweenRectangles" presStyleCnt="0"/>
      <dgm:spPr/>
    </dgm:pt>
    <dgm:pt modelId="{8EA20CED-971B-48A1-99D1-728C71EDEF8C}" type="pres">
      <dgm:prSet presAssocID="{D6A5A8BE-19FB-4EB2-AAFB-6981D8BC2A26}" presName="parentLin" presStyleCnt="0"/>
      <dgm:spPr/>
    </dgm:pt>
    <dgm:pt modelId="{FD4C2C74-EB24-49C6-83B8-FA6B8EEA25C8}" type="pres">
      <dgm:prSet presAssocID="{D6A5A8BE-19FB-4EB2-AAFB-6981D8BC2A26}" presName="parentLeftMargin" presStyleLbl="node1" presStyleIdx="0" presStyleCnt="2"/>
      <dgm:spPr/>
    </dgm:pt>
    <dgm:pt modelId="{AAAC7549-CC32-4888-86C7-13DDEEC80FBA}" type="pres">
      <dgm:prSet presAssocID="{D6A5A8BE-19FB-4EB2-AAFB-6981D8BC2A26}" presName="parentText" presStyleLbl="node1" presStyleIdx="1" presStyleCnt="2">
        <dgm:presLayoutVars>
          <dgm:chMax val="0"/>
          <dgm:bulletEnabled val="1"/>
        </dgm:presLayoutVars>
      </dgm:prSet>
      <dgm:spPr/>
    </dgm:pt>
    <dgm:pt modelId="{0FA41475-58AA-4EBE-A2D2-732C7048AEB7}" type="pres">
      <dgm:prSet presAssocID="{D6A5A8BE-19FB-4EB2-AAFB-6981D8BC2A26}" presName="negativeSpace" presStyleCnt="0"/>
      <dgm:spPr/>
    </dgm:pt>
    <dgm:pt modelId="{FCC9538C-9354-4231-821B-9389C1170DDB}" type="pres">
      <dgm:prSet presAssocID="{D6A5A8BE-19FB-4EB2-AAFB-6981D8BC2A26}" presName="childText" presStyleLbl="conFgAcc1" presStyleIdx="1" presStyleCnt="2">
        <dgm:presLayoutVars>
          <dgm:bulletEnabled val="1"/>
        </dgm:presLayoutVars>
      </dgm:prSet>
      <dgm:spPr/>
    </dgm:pt>
  </dgm:ptLst>
  <dgm:cxnLst>
    <dgm:cxn modelId="{54B51801-13D0-4B96-848C-CC7792551799}" type="presOf" srcId="{3EFE34E9-2EC3-4BFA-AB4B-A6E853D4AD65}" destId="{FCC9538C-9354-4231-821B-9389C1170DDB}" srcOrd="0" destOrd="4" presId="urn:microsoft.com/office/officeart/2005/8/layout/list1"/>
    <dgm:cxn modelId="{040F4D03-82A0-4AD9-96EE-E6DF62B283AF}" srcId="{E4B13043-DE37-4719-B5B0-3E7533C5682C}" destId="{D6A5A8BE-19FB-4EB2-AAFB-6981D8BC2A26}" srcOrd="1" destOrd="0" parTransId="{78EA1563-0A84-4908-8F31-8825EDF84029}" sibTransId="{05814B89-C1A2-4C35-AF00-7602AAD62BDA}"/>
    <dgm:cxn modelId="{09EC1B0D-473D-48C5-8006-651DAB5F7D7D}" srcId="{F557EB36-5E61-433B-A7A8-3282F0B68A12}" destId="{DD7BCC74-A427-4808-8A12-172B01B9BC86}" srcOrd="2" destOrd="0" parTransId="{58D8C7DC-6EFB-40DA-836B-2C3B1C3C6560}" sibTransId="{358D9E71-BBB4-4559-989F-2840BB6739C3}"/>
    <dgm:cxn modelId="{E2C03D10-5F9D-46EF-A64A-96197C084D61}" srcId="{F557EB36-5E61-433B-A7A8-3282F0B68A12}" destId="{0B5E4B75-429E-48DC-BC7E-84FE0FF78A6D}" srcOrd="1" destOrd="0" parTransId="{236FD4AE-DB0C-4B79-BD22-84C4AEA607E2}" sibTransId="{317308C8-6E75-453E-9714-F9E201AC71B6}"/>
    <dgm:cxn modelId="{1BF7D211-F697-4948-98EE-5A360C35A0E7}" type="presOf" srcId="{F9B8631C-A725-439B-91C3-84F316B25FC6}" destId="{FCC9538C-9354-4231-821B-9389C1170DDB}" srcOrd="0" destOrd="2" presId="urn:microsoft.com/office/officeart/2005/8/layout/list1"/>
    <dgm:cxn modelId="{BF4B5613-BD1D-41DE-B8C7-2535A67BD840}" srcId="{D6A5A8BE-19FB-4EB2-AAFB-6981D8BC2A26}" destId="{F9B8631C-A725-439B-91C3-84F316B25FC6}" srcOrd="2" destOrd="0" parTransId="{1414BAFB-8F3F-4DF4-9196-E4DCEF5DF889}" sibTransId="{190BD54B-D782-4FC4-A0F0-DF7DA944FC31}"/>
    <dgm:cxn modelId="{14598027-5AB0-4C07-A4D4-79974E4D2F27}" type="presOf" srcId="{0B5E4B75-429E-48DC-BC7E-84FE0FF78A6D}" destId="{DAB251AC-D1B3-4BAA-88F9-4C4261171BEE}" srcOrd="0" destOrd="1" presId="urn:microsoft.com/office/officeart/2005/8/layout/list1"/>
    <dgm:cxn modelId="{0F5C5E2B-AE42-46A9-BBDE-8F08FBE444CE}" srcId="{D6A5A8BE-19FB-4EB2-AAFB-6981D8BC2A26}" destId="{3EFE34E9-2EC3-4BFA-AB4B-A6E853D4AD65}" srcOrd="4" destOrd="0" parTransId="{875DC75E-456D-4D50-8C6D-A4946771862B}" sibTransId="{DE299346-2F6B-4481-B847-28DDCB1546DD}"/>
    <dgm:cxn modelId="{2A92E32B-D261-46E0-A06E-4F1B3BD6BBCC}" type="presOf" srcId="{D4154E58-64D1-493D-A0D9-ED6BCD018C39}" destId="{FCC9538C-9354-4231-821B-9389C1170DDB}" srcOrd="0" destOrd="3" presId="urn:microsoft.com/office/officeart/2005/8/layout/list1"/>
    <dgm:cxn modelId="{27DA5943-5DB3-42A6-AB99-C11FA570AB94}" type="presOf" srcId="{F557EB36-5E61-433B-A7A8-3282F0B68A12}" destId="{F78A9438-AB0D-48AB-A366-E91A20CF264D}" srcOrd="1" destOrd="0" presId="urn:microsoft.com/office/officeart/2005/8/layout/list1"/>
    <dgm:cxn modelId="{1276CD6F-2845-4D91-810C-F72AD212A677}" type="presOf" srcId="{D6A5A8BE-19FB-4EB2-AAFB-6981D8BC2A26}" destId="{AAAC7549-CC32-4888-86C7-13DDEEC80FBA}" srcOrd="1" destOrd="0" presId="urn:microsoft.com/office/officeart/2005/8/layout/list1"/>
    <dgm:cxn modelId="{AFC46F52-C68B-495F-810B-88B94119BA82}" type="presOf" srcId="{7B4ACF93-05B5-4F4B-A5BF-B6E5D12CDD10}" destId="{FCC9538C-9354-4231-821B-9389C1170DDB}" srcOrd="0" destOrd="1" presId="urn:microsoft.com/office/officeart/2005/8/layout/list1"/>
    <dgm:cxn modelId="{758CF454-0E8F-4D9F-883C-92F28CE35C00}" type="presOf" srcId="{02C551F3-D7FB-4C4B-91D7-AA7C7C524834}" destId="{DAB251AC-D1B3-4BAA-88F9-4C4261171BEE}" srcOrd="0" destOrd="0" presId="urn:microsoft.com/office/officeart/2005/8/layout/list1"/>
    <dgm:cxn modelId="{D4845D92-D160-4FB9-A073-CC6376DD7C37}" type="presOf" srcId="{54721141-95B4-4888-9E16-D44DD0813C88}" destId="{FCC9538C-9354-4231-821B-9389C1170DDB}" srcOrd="0" destOrd="0" presId="urn:microsoft.com/office/officeart/2005/8/layout/list1"/>
    <dgm:cxn modelId="{C013019C-1214-4718-8BC3-EF9B3CC019E8}" srcId="{F557EB36-5E61-433B-A7A8-3282F0B68A12}" destId="{02C551F3-D7FB-4C4B-91D7-AA7C7C524834}" srcOrd="0" destOrd="0" parTransId="{A80336CF-5086-4234-843A-B98739EE3806}" sibTransId="{DB4766BC-BDDD-4755-BD19-B916593CC6C1}"/>
    <dgm:cxn modelId="{5A4778BB-39B8-4486-909B-127C941DDED9}" srcId="{D6A5A8BE-19FB-4EB2-AAFB-6981D8BC2A26}" destId="{54721141-95B4-4888-9E16-D44DD0813C88}" srcOrd="0" destOrd="0" parTransId="{80B5208D-6641-4192-BE63-BB50194AC8FF}" sibTransId="{AD2E21D7-0675-4B19-8D08-155CD0F49997}"/>
    <dgm:cxn modelId="{6C4228BE-551F-4038-97CB-7A9AE1EBC9C4}" srcId="{D6A5A8BE-19FB-4EB2-AAFB-6981D8BC2A26}" destId="{D4154E58-64D1-493D-A0D9-ED6BCD018C39}" srcOrd="3" destOrd="0" parTransId="{074DF673-70A5-4A00-914E-9F5DC7A0AC68}" sibTransId="{6FC545E8-EBDF-4AED-84CB-A42783AC3A56}"/>
    <dgm:cxn modelId="{FD1007C5-AB6C-4F44-A3C8-0FE0B78350E2}" type="presOf" srcId="{F557EB36-5E61-433B-A7A8-3282F0B68A12}" destId="{1B50647F-093A-44B0-A855-34BE7B4C5201}" srcOrd="0" destOrd="0" presId="urn:microsoft.com/office/officeart/2005/8/layout/list1"/>
    <dgm:cxn modelId="{0E1862C5-4A27-4F5E-924E-AD3213C6E8C1}" type="presOf" srcId="{E4B13043-DE37-4719-B5B0-3E7533C5682C}" destId="{9168C83B-8978-4170-AC3B-C3FD327F3C9C}" srcOrd="0" destOrd="0" presId="urn:microsoft.com/office/officeart/2005/8/layout/list1"/>
    <dgm:cxn modelId="{58B379D1-38DB-4B23-A784-D200B257C7EA}" type="presOf" srcId="{D6A5A8BE-19FB-4EB2-AAFB-6981D8BC2A26}" destId="{FD4C2C74-EB24-49C6-83B8-FA6B8EEA25C8}" srcOrd="0" destOrd="0" presId="urn:microsoft.com/office/officeart/2005/8/layout/list1"/>
    <dgm:cxn modelId="{E81D21D6-45BD-4EB8-8ED2-DE6DB2905572}" srcId="{D6A5A8BE-19FB-4EB2-AAFB-6981D8BC2A26}" destId="{7B4ACF93-05B5-4F4B-A5BF-B6E5D12CDD10}" srcOrd="1" destOrd="0" parTransId="{9101F4EE-1D4D-4A8C-9DD0-59F8C2982C5E}" sibTransId="{ECC93AEF-D407-4C0C-8B22-B44153F5CF10}"/>
    <dgm:cxn modelId="{AD6ABCDC-84F2-4904-B9BD-2C79368C6AC5}" srcId="{E4B13043-DE37-4719-B5B0-3E7533C5682C}" destId="{F557EB36-5E61-433B-A7A8-3282F0B68A12}" srcOrd="0" destOrd="0" parTransId="{88C7CDA9-031A-49ED-A3E2-4ACA1762B278}" sibTransId="{D387010B-F5AC-4355-B702-DDE7433183C3}"/>
    <dgm:cxn modelId="{250F52E9-27B7-419B-B640-73F86E7BC309}" type="presOf" srcId="{DD7BCC74-A427-4808-8A12-172B01B9BC86}" destId="{DAB251AC-D1B3-4BAA-88F9-4C4261171BEE}" srcOrd="0" destOrd="2" presId="urn:microsoft.com/office/officeart/2005/8/layout/list1"/>
    <dgm:cxn modelId="{676806E3-02D1-4CB3-8A5B-F707A453222F}" type="presParOf" srcId="{9168C83B-8978-4170-AC3B-C3FD327F3C9C}" destId="{655F2585-2521-41EB-8298-5B70C320BFF6}" srcOrd="0" destOrd="0" presId="urn:microsoft.com/office/officeart/2005/8/layout/list1"/>
    <dgm:cxn modelId="{8647EB5D-2F9D-44FC-A1AA-536D91E1C274}" type="presParOf" srcId="{655F2585-2521-41EB-8298-5B70C320BFF6}" destId="{1B50647F-093A-44B0-A855-34BE7B4C5201}" srcOrd="0" destOrd="0" presId="urn:microsoft.com/office/officeart/2005/8/layout/list1"/>
    <dgm:cxn modelId="{127BA182-DB1B-43F2-A85F-F8DFDC575248}" type="presParOf" srcId="{655F2585-2521-41EB-8298-5B70C320BFF6}" destId="{F78A9438-AB0D-48AB-A366-E91A20CF264D}" srcOrd="1" destOrd="0" presId="urn:microsoft.com/office/officeart/2005/8/layout/list1"/>
    <dgm:cxn modelId="{C1148EE5-21C9-4BF8-B65F-6688669E1692}" type="presParOf" srcId="{9168C83B-8978-4170-AC3B-C3FD327F3C9C}" destId="{CCFF78FF-C902-4DB0-A01C-52574C00B6C2}" srcOrd="1" destOrd="0" presId="urn:microsoft.com/office/officeart/2005/8/layout/list1"/>
    <dgm:cxn modelId="{5AED16E7-F132-4215-B724-4F68B632F683}" type="presParOf" srcId="{9168C83B-8978-4170-AC3B-C3FD327F3C9C}" destId="{DAB251AC-D1B3-4BAA-88F9-4C4261171BEE}" srcOrd="2" destOrd="0" presId="urn:microsoft.com/office/officeart/2005/8/layout/list1"/>
    <dgm:cxn modelId="{AF054CB2-5BB5-41A7-AF35-994839C3759D}" type="presParOf" srcId="{9168C83B-8978-4170-AC3B-C3FD327F3C9C}" destId="{B5918C4D-E6EB-404F-8E60-10534BCD47DB}" srcOrd="3" destOrd="0" presId="urn:microsoft.com/office/officeart/2005/8/layout/list1"/>
    <dgm:cxn modelId="{0BF802B7-182E-4F38-8762-5182094658B4}" type="presParOf" srcId="{9168C83B-8978-4170-AC3B-C3FD327F3C9C}" destId="{8EA20CED-971B-48A1-99D1-728C71EDEF8C}" srcOrd="4" destOrd="0" presId="urn:microsoft.com/office/officeart/2005/8/layout/list1"/>
    <dgm:cxn modelId="{447119F2-A46F-42EE-A9B0-F2356BB07E0A}" type="presParOf" srcId="{8EA20CED-971B-48A1-99D1-728C71EDEF8C}" destId="{FD4C2C74-EB24-49C6-83B8-FA6B8EEA25C8}" srcOrd="0" destOrd="0" presId="urn:microsoft.com/office/officeart/2005/8/layout/list1"/>
    <dgm:cxn modelId="{2DB84DB8-02DA-4BA7-A1C0-DAD294D645E5}" type="presParOf" srcId="{8EA20CED-971B-48A1-99D1-728C71EDEF8C}" destId="{AAAC7549-CC32-4888-86C7-13DDEEC80FBA}" srcOrd="1" destOrd="0" presId="urn:microsoft.com/office/officeart/2005/8/layout/list1"/>
    <dgm:cxn modelId="{36660197-EEA1-4B25-B6E7-949CF52E8E33}" type="presParOf" srcId="{9168C83B-8978-4170-AC3B-C3FD327F3C9C}" destId="{0FA41475-58AA-4EBE-A2D2-732C7048AEB7}" srcOrd="5" destOrd="0" presId="urn:microsoft.com/office/officeart/2005/8/layout/list1"/>
    <dgm:cxn modelId="{C2E50709-0543-4055-AA5C-75FD130BCCC4}" type="presParOf" srcId="{9168C83B-8978-4170-AC3B-C3FD327F3C9C}" destId="{FCC9538C-9354-4231-821B-9389C1170DD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892004-BFDC-4449-9A7B-86E60CE2E27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CF57770-2260-4C61-AE71-1E110F9DF979}">
      <dgm:prSet/>
      <dgm:spPr/>
      <dgm:t>
        <a:bodyPr/>
        <a:lstStyle/>
        <a:p>
          <a:r>
            <a:rPr lang="en-US" b="1" i="0" dirty="0"/>
            <a:t>Goals </a:t>
          </a:r>
          <a:endParaRPr lang="en-US" b="1" dirty="0"/>
        </a:p>
      </dgm:t>
    </dgm:pt>
    <dgm:pt modelId="{D21F7A6D-59A1-4222-B9D6-745A42E81B75}" type="parTrans" cxnId="{3F2BAED2-512B-4ED8-AB6C-9A4C6080A640}">
      <dgm:prSet/>
      <dgm:spPr/>
      <dgm:t>
        <a:bodyPr/>
        <a:lstStyle/>
        <a:p>
          <a:endParaRPr lang="en-US"/>
        </a:p>
      </dgm:t>
    </dgm:pt>
    <dgm:pt modelId="{5534757B-BCA7-4BAC-998B-F016821377EF}" type="sibTrans" cxnId="{3F2BAED2-512B-4ED8-AB6C-9A4C6080A640}">
      <dgm:prSet/>
      <dgm:spPr/>
      <dgm:t>
        <a:bodyPr/>
        <a:lstStyle/>
        <a:p>
          <a:endParaRPr lang="en-US"/>
        </a:p>
      </dgm:t>
    </dgm:pt>
    <dgm:pt modelId="{6F0ED1FA-4FE5-4666-B2A0-4CB6EBDDCDA9}">
      <dgm:prSet/>
      <dgm:spPr/>
      <dgm:t>
        <a:bodyPr/>
        <a:lstStyle/>
        <a:p>
          <a:r>
            <a:rPr lang="en-US" b="1" i="0" dirty="0"/>
            <a:t>Eliminate barriers for students of color to enroll in credit-bearing coursework </a:t>
          </a:r>
          <a:endParaRPr lang="en-US" b="1" dirty="0"/>
        </a:p>
      </dgm:t>
    </dgm:pt>
    <dgm:pt modelId="{790490DD-1738-42DD-8D2F-FAC62113F34B}" type="parTrans" cxnId="{F1760DD0-4A4B-4F6E-9065-D5DAEB9E7721}">
      <dgm:prSet/>
      <dgm:spPr/>
      <dgm:t>
        <a:bodyPr/>
        <a:lstStyle/>
        <a:p>
          <a:endParaRPr lang="en-US"/>
        </a:p>
      </dgm:t>
    </dgm:pt>
    <dgm:pt modelId="{6498CD69-32FA-4A81-B4A1-376D8333A91A}" type="sibTrans" cxnId="{F1760DD0-4A4B-4F6E-9065-D5DAEB9E7721}">
      <dgm:prSet/>
      <dgm:spPr/>
      <dgm:t>
        <a:bodyPr/>
        <a:lstStyle/>
        <a:p>
          <a:endParaRPr lang="en-US"/>
        </a:p>
      </dgm:t>
    </dgm:pt>
    <dgm:pt modelId="{FA5A5B93-BF97-4452-AE5E-A458EF8C37ED}">
      <dgm:prSet/>
      <dgm:spPr/>
      <dgm:t>
        <a:bodyPr/>
        <a:lstStyle/>
        <a:p>
          <a:r>
            <a:rPr lang="en-US" b="1" i="0" dirty="0"/>
            <a:t>Replace deficit and remediation models with asset and strengths-based approaches that recognize student cultural wealth</a:t>
          </a:r>
          <a:endParaRPr lang="en-US" b="1" dirty="0"/>
        </a:p>
      </dgm:t>
    </dgm:pt>
    <dgm:pt modelId="{4C258477-30D7-459A-A4F3-C4600D2708D1}" type="parTrans" cxnId="{BC5BA7FA-0B4B-44E3-9917-EA56F5D4A571}">
      <dgm:prSet/>
      <dgm:spPr/>
      <dgm:t>
        <a:bodyPr/>
        <a:lstStyle/>
        <a:p>
          <a:endParaRPr lang="en-US"/>
        </a:p>
      </dgm:t>
    </dgm:pt>
    <dgm:pt modelId="{209F27B0-D0F5-4973-BF03-CBDE58DEE010}" type="sibTrans" cxnId="{BC5BA7FA-0B4B-44E3-9917-EA56F5D4A571}">
      <dgm:prSet/>
      <dgm:spPr/>
      <dgm:t>
        <a:bodyPr/>
        <a:lstStyle/>
        <a:p>
          <a:endParaRPr lang="en-US"/>
        </a:p>
      </dgm:t>
    </dgm:pt>
    <dgm:pt modelId="{2FBDECFF-9D42-4706-A124-A7C8CC755688}">
      <dgm:prSet/>
      <dgm:spPr/>
      <dgm:t>
        <a:bodyPr/>
        <a:lstStyle/>
        <a:p>
          <a:r>
            <a:rPr lang="en-US" b="1" dirty="0"/>
            <a:t>Key Preliminary Recommendations</a:t>
          </a:r>
        </a:p>
      </dgm:t>
    </dgm:pt>
    <dgm:pt modelId="{9BE38AAA-78C8-49A8-AFDC-45B686D11C0A}" type="parTrans" cxnId="{FA00D726-4322-40C0-8812-FF8B4E781F44}">
      <dgm:prSet/>
      <dgm:spPr/>
      <dgm:t>
        <a:bodyPr/>
        <a:lstStyle/>
        <a:p>
          <a:endParaRPr lang="en-US"/>
        </a:p>
      </dgm:t>
    </dgm:pt>
    <dgm:pt modelId="{AF07B535-B129-41FC-9F9A-830B2157EFE3}" type="sibTrans" cxnId="{FA00D726-4322-40C0-8812-FF8B4E781F44}">
      <dgm:prSet/>
      <dgm:spPr/>
      <dgm:t>
        <a:bodyPr/>
        <a:lstStyle/>
        <a:p>
          <a:endParaRPr lang="en-US"/>
        </a:p>
      </dgm:t>
    </dgm:pt>
    <dgm:pt modelId="{5D3DF50F-5596-4546-8CB3-0207F5544DFB}">
      <dgm:prSet/>
      <dgm:spPr/>
      <dgm:t>
        <a:bodyPr/>
        <a:lstStyle/>
        <a:p>
          <a:r>
            <a:rPr lang="en-US" b="1" dirty="0"/>
            <a:t>Reconvene and charge</a:t>
          </a:r>
          <a:r>
            <a:rPr lang="en-US" b="1" i="0" dirty="0"/>
            <a:t> statewide Developmental Education Advisory Board with phasing out non-credit Developmental Education </a:t>
          </a:r>
          <a:endParaRPr lang="en-US" dirty="0"/>
        </a:p>
      </dgm:t>
    </dgm:pt>
    <dgm:pt modelId="{BE7DE025-1998-4F7B-B7E2-082CBB879D80}" type="parTrans" cxnId="{44C667A4-B59D-4914-8BD6-63A0EA625B17}">
      <dgm:prSet/>
      <dgm:spPr/>
      <dgm:t>
        <a:bodyPr/>
        <a:lstStyle/>
        <a:p>
          <a:endParaRPr lang="en-US"/>
        </a:p>
      </dgm:t>
    </dgm:pt>
    <dgm:pt modelId="{0D7CB6FC-B710-4E24-9945-0827ED96ECB3}" type="sibTrans" cxnId="{44C667A4-B59D-4914-8BD6-63A0EA625B17}">
      <dgm:prSet/>
      <dgm:spPr/>
      <dgm:t>
        <a:bodyPr/>
        <a:lstStyle/>
        <a:p>
          <a:endParaRPr lang="en-US"/>
        </a:p>
      </dgm:t>
    </dgm:pt>
    <dgm:pt modelId="{AE65B1C8-3360-4975-B8A7-7E1D400A86EB}">
      <dgm:prSet/>
      <dgm:spPr/>
      <dgm:t>
        <a:bodyPr/>
        <a:lstStyle/>
        <a:p>
          <a:r>
            <a:rPr lang="en-US" b="1" dirty="0"/>
            <a:t>C</a:t>
          </a:r>
          <a:r>
            <a:rPr lang="en-US" b="1" i="0" dirty="0"/>
            <a:t>reate and charge a DHE-led state-wide ELL working group with redesigning and aligning ELL programs</a:t>
          </a:r>
          <a:endParaRPr lang="en-US" dirty="0"/>
        </a:p>
      </dgm:t>
    </dgm:pt>
    <dgm:pt modelId="{10EC44CC-C00D-4209-A6BC-FE8CF1E8381F}" type="parTrans" cxnId="{03849980-6525-4089-B6DF-9D2D9153BEE0}">
      <dgm:prSet/>
      <dgm:spPr/>
      <dgm:t>
        <a:bodyPr/>
        <a:lstStyle/>
        <a:p>
          <a:endParaRPr lang="en-US"/>
        </a:p>
      </dgm:t>
    </dgm:pt>
    <dgm:pt modelId="{F5D5BB5C-CC94-4E71-9B48-BCAA327ECEA6}" type="sibTrans" cxnId="{03849980-6525-4089-B6DF-9D2D9153BEE0}">
      <dgm:prSet/>
      <dgm:spPr/>
      <dgm:t>
        <a:bodyPr/>
        <a:lstStyle/>
        <a:p>
          <a:endParaRPr lang="en-US"/>
        </a:p>
      </dgm:t>
    </dgm:pt>
    <dgm:pt modelId="{010CE3E1-7E27-480F-B61E-FAC73AFFF580}">
      <dgm:prSet/>
      <dgm:spPr/>
      <dgm:t>
        <a:bodyPr/>
        <a:lstStyle/>
        <a:p>
          <a:r>
            <a:rPr lang="en-US" b="1" dirty="0"/>
            <a:t>Strengthen Prior Learning Assessment (PLA or CPL) consortium by including 4-year Institutions</a:t>
          </a:r>
          <a:endParaRPr lang="en-US" dirty="0"/>
        </a:p>
      </dgm:t>
    </dgm:pt>
    <dgm:pt modelId="{BF655C70-DF81-4915-93E9-A6A5590ADF28}" type="parTrans" cxnId="{77C30EFA-A32A-470E-A879-5934AD450793}">
      <dgm:prSet/>
      <dgm:spPr/>
      <dgm:t>
        <a:bodyPr/>
        <a:lstStyle/>
        <a:p>
          <a:endParaRPr lang="en-US"/>
        </a:p>
      </dgm:t>
    </dgm:pt>
    <dgm:pt modelId="{C3A14BBF-C50B-44A3-A6FB-E434A238B04A}" type="sibTrans" cxnId="{77C30EFA-A32A-470E-A879-5934AD450793}">
      <dgm:prSet/>
      <dgm:spPr/>
      <dgm:t>
        <a:bodyPr/>
        <a:lstStyle/>
        <a:p>
          <a:endParaRPr lang="en-US"/>
        </a:p>
      </dgm:t>
    </dgm:pt>
    <dgm:pt modelId="{CA9A8857-0D1B-4C85-870F-CE8607302BEF}">
      <dgm:prSet/>
      <dgm:spPr/>
      <dgm:t>
        <a:bodyPr/>
        <a:lstStyle/>
        <a:p>
          <a:r>
            <a:rPr lang="en-US" b="1" dirty="0"/>
            <a:t>Create t</a:t>
          </a:r>
          <a:r>
            <a:rPr lang="en-US" b="1" i="0" dirty="0"/>
            <a:t>ransfer agreement and partnership among all 4-year institutions to recognize Credit for Prior Learning awarded by community colleges</a:t>
          </a:r>
          <a:endParaRPr lang="en-US" dirty="0"/>
        </a:p>
      </dgm:t>
    </dgm:pt>
    <dgm:pt modelId="{9C907E22-CEA9-4A94-B285-8799BDDF9CF9}" type="parTrans" cxnId="{A3B470D6-2DB9-459D-A3BA-B31E14AF2FFE}">
      <dgm:prSet/>
      <dgm:spPr/>
      <dgm:t>
        <a:bodyPr/>
        <a:lstStyle/>
        <a:p>
          <a:endParaRPr lang="en-US"/>
        </a:p>
      </dgm:t>
    </dgm:pt>
    <dgm:pt modelId="{66E7F8A4-F992-4FEC-8845-6EC4C4C41774}" type="sibTrans" cxnId="{A3B470D6-2DB9-459D-A3BA-B31E14AF2FFE}">
      <dgm:prSet/>
      <dgm:spPr/>
      <dgm:t>
        <a:bodyPr/>
        <a:lstStyle/>
        <a:p>
          <a:endParaRPr lang="en-US"/>
        </a:p>
      </dgm:t>
    </dgm:pt>
    <dgm:pt modelId="{87279B9B-16CE-4D53-8396-78274723114F}" type="pres">
      <dgm:prSet presAssocID="{5D892004-BFDC-4449-9A7B-86E60CE2E273}" presName="linear" presStyleCnt="0">
        <dgm:presLayoutVars>
          <dgm:dir/>
          <dgm:animLvl val="lvl"/>
          <dgm:resizeHandles val="exact"/>
        </dgm:presLayoutVars>
      </dgm:prSet>
      <dgm:spPr/>
    </dgm:pt>
    <dgm:pt modelId="{2E23D5E0-0DAB-42AE-BE15-92686A649C64}" type="pres">
      <dgm:prSet presAssocID="{ACF57770-2260-4C61-AE71-1E110F9DF979}" presName="parentLin" presStyleCnt="0"/>
      <dgm:spPr/>
    </dgm:pt>
    <dgm:pt modelId="{6C672E8C-4328-44EC-8577-0BA64AFB1BCE}" type="pres">
      <dgm:prSet presAssocID="{ACF57770-2260-4C61-AE71-1E110F9DF979}" presName="parentLeftMargin" presStyleLbl="node1" presStyleIdx="0" presStyleCnt="2"/>
      <dgm:spPr/>
    </dgm:pt>
    <dgm:pt modelId="{4431D78D-6B48-4EAE-8A92-9FB34215AA39}" type="pres">
      <dgm:prSet presAssocID="{ACF57770-2260-4C61-AE71-1E110F9DF979}" presName="parentText" presStyleLbl="node1" presStyleIdx="0" presStyleCnt="2">
        <dgm:presLayoutVars>
          <dgm:chMax val="0"/>
          <dgm:bulletEnabled val="1"/>
        </dgm:presLayoutVars>
      </dgm:prSet>
      <dgm:spPr/>
    </dgm:pt>
    <dgm:pt modelId="{063E8A51-3D96-4BF5-B4DD-FF0D2EF30C16}" type="pres">
      <dgm:prSet presAssocID="{ACF57770-2260-4C61-AE71-1E110F9DF979}" presName="negativeSpace" presStyleCnt="0"/>
      <dgm:spPr/>
    </dgm:pt>
    <dgm:pt modelId="{B1F7C67E-8009-492F-917E-006B81646DE3}" type="pres">
      <dgm:prSet presAssocID="{ACF57770-2260-4C61-AE71-1E110F9DF979}" presName="childText" presStyleLbl="conFgAcc1" presStyleIdx="0" presStyleCnt="2" custLinFactNeighborY="-4120">
        <dgm:presLayoutVars>
          <dgm:bulletEnabled val="1"/>
        </dgm:presLayoutVars>
      </dgm:prSet>
      <dgm:spPr/>
    </dgm:pt>
    <dgm:pt modelId="{8CF7B993-2558-44B3-A43C-C1611AB115FA}" type="pres">
      <dgm:prSet presAssocID="{5534757B-BCA7-4BAC-998B-F016821377EF}" presName="spaceBetweenRectangles" presStyleCnt="0"/>
      <dgm:spPr/>
    </dgm:pt>
    <dgm:pt modelId="{2254CD01-8320-4DC0-AC4A-7EBB5DA3C1F9}" type="pres">
      <dgm:prSet presAssocID="{2FBDECFF-9D42-4706-A124-A7C8CC755688}" presName="parentLin" presStyleCnt="0"/>
      <dgm:spPr/>
    </dgm:pt>
    <dgm:pt modelId="{5E2D0D89-2D15-40EA-8CD4-11DDB0B4473D}" type="pres">
      <dgm:prSet presAssocID="{2FBDECFF-9D42-4706-A124-A7C8CC755688}" presName="parentLeftMargin" presStyleLbl="node1" presStyleIdx="0" presStyleCnt="2"/>
      <dgm:spPr/>
    </dgm:pt>
    <dgm:pt modelId="{8CDB6F65-37FD-495C-B8F8-D21422C7E461}" type="pres">
      <dgm:prSet presAssocID="{2FBDECFF-9D42-4706-A124-A7C8CC755688}" presName="parentText" presStyleLbl="node1" presStyleIdx="1" presStyleCnt="2">
        <dgm:presLayoutVars>
          <dgm:chMax val="0"/>
          <dgm:bulletEnabled val="1"/>
        </dgm:presLayoutVars>
      </dgm:prSet>
      <dgm:spPr/>
    </dgm:pt>
    <dgm:pt modelId="{D82D5B4D-AA86-4611-B047-CFB9D6637C4D}" type="pres">
      <dgm:prSet presAssocID="{2FBDECFF-9D42-4706-A124-A7C8CC755688}" presName="negativeSpace" presStyleCnt="0"/>
      <dgm:spPr/>
    </dgm:pt>
    <dgm:pt modelId="{35DC1111-DF88-4BA8-9327-E4E34BE5D156}" type="pres">
      <dgm:prSet presAssocID="{2FBDECFF-9D42-4706-A124-A7C8CC755688}" presName="childText" presStyleLbl="conFgAcc1" presStyleIdx="1" presStyleCnt="2">
        <dgm:presLayoutVars>
          <dgm:bulletEnabled val="1"/>
        </dgm:presLayoutVars>
      </dgm:prSet>
      <dgm:spPr/>
    </dgm:pt>
  </dgm:ptLst>
  <dgm:cxnLst>
    <dgm:cxn modelId="{BB8B2611-8265-40DC-A882-41173B79C389}" type="presOf" srcId="{010CE3E1-7E27-480F-B61E-FAC73AFFF580}" destId="{35DC1111-DF88-4BA8-9327-E4E34BE5D156}" srcOrd="0" destOrd="2" presId="urn:microsoft.com/office/officeart/2005/8/layout/list1"/>
    <dgm:cxn modelId="{FA00D726-4322-40C0-8812-FF8B4E781F44}" srcId="{5D892004-BFDC-4449-9A7B-86E60CE2E273}" destId="{2FBDECFF-9D42-4706-A124-A7C8CC755688}" srcOrd="1" destOrd="0" parTransId="{9BE38AAA-78C8-49A8-AFDC-45B686D11C0A}" sibTransId="{AF07B535-B129-41FC-9F9A-830B2157EFE3}"/>
    <dgm:cxn modelId="{4A099B36-89DC-40E7-9AF6-D76A67B69504}" type="presOf" srcId="{FA5A5B93-BF97-4452-AE5E-A458EF8C37ED}" destId="{B1F7C67E-8009-492F-917E-006B81646DE3}" srcOrd="0" destOrd="1" presId="urn:microsoft.com/office/officeart/2005/8/layout/list1"/>
    <dgm:cxn modelId="{C5E50A43-A930-4455-B89D-4FBBCFAB486D}" type="presOf" srcId="{5D892004-BFDC-4449-9A7B-86E60CE2E273}" destId="{87279B9B-16CE-4D53-8396-78274723114F}" srcOrd="0" destOrd="0" presId="urn:microsoft.com/office/officeart/2005/8/layout/list1"/>
    <dgm:cxn modelId="{F71CD746-1BDC-4643-A13A-DFC52F74F31A}" type="presOf" srcId="{2FBDECFF-9D42-4706-A124-A7C8CC755688}" destId="{8CDB6F65-37FD-495C-B8F8-D21422C7E461}" srcOrd="1" destOrd="0" presId="urn:microsoft.com/office/officeart/2005/8/layout/list1"/>
    <dgm:cxn modelId="{E2862C69-CB88-438B-899C-701C1788CF8F}" type="presOf" srcId="{2FBDECFF-9D42-4706-A124-A7C8CC755688}" destId="{5E2D0D89-2D15-40EA-8CD4-11DDB0B4473D}" srcOrd="0" destOrd="0" presId="urn:microsoft.com/office/officeart/2005/8/layout/list1"/>
    <dgm:cxn modelId="{03849980-6525-4089-B6DF-9D2D9153BEE0}" srcId="{2FBDECFF-9D42-4706-A124-A7C8CC755688}" destId="{AE65B1C8-3360-4975-B8A7-7E1D400A86EB}" srcOrd="1" destOrd="0" parTransId="{10EC44CC-C00D-4209-A6BC-FE8CF1E8381F}" sibTransId="{F5D5BB5C-CC94-4E71-9B48-BCAA327ECEA6}"/>
    <dgm:cxn modelId="{98C46089-6758-4D42-9265-1C8350E34DA1}" type="presOf" srcId="{5D3DF50F-5596-4546-8CB3-0207F5544DFB}" destId="{35DC1111-DF88-4BA8-9327-E4E34BE5D156}" srcOrd="0" destOrd="0" presId="urn:microsoft.com/office/officeart/2005/8/layout/list1"/>
    <dgm:cxn modelId="{98EAB592-C858-4056-9270-0D555634E768}" type="presOf" srcId="{CA9A8857-0D1B-4C85-870F-CE8607302BEF}" destId="{35DC1111-DF88-4BA8-9327-E4E34BE5D156}" srcOrd="0" destOrd="3" presId="urn:microsoft.com/office/officeart/2005/8/layout/list1"/>
    <dgm:cxn modelId="{3542DE9E-CCC4-4411-975A-D259261E5EA2}" type="presOf" srcId="{ACF57770-2260-4C61-AE71-1E110F9DF979}" destId="{6C672E8C-4328-44EC-8577-0BA64AFB1BCE}" srcOrd="0" destOrd="0" presId="urn:microsoft.com/office/officeart/2005/8/layout/list1"/>
    <dgm:cxn modelId="{44C667A4-B59D-4914-8BD6-63A0EA625B17}" srcId="{2FBDECFF-9D42-4706-A124-A7C8CC755688}" destId="{5D3DF50F-5596-4546-8CB3-0207F5544DFB}" srcOrd="0" destOrd="0" parTransId="{BE7DE025-1998-4F7B-B7E2-082CBB879D80}" sibTransId="{0D7CB6FC-B710-4E24-9945-0827ED96ECB3}"/>
    <dgm:cxn modelId="{F80C09AF-09EC-4CB1-BE4E-D0145DEA341D}" type="presOf" srcId="{ACF57770-2260-4C61-AE71-1E110F9DF979}" destId="{4431D78D-6B48-4EAE-8A92-9FB34215AA39}" srcOrd="1" destOrd="0" presId="urn:microsoft.com/office/officeart/2005/8/layout/list1"/>
    <dgm:cxn modelId="{F1760DD0-4A4B-4F6E-9065-D5DAEB9E7721}" srcId="{ACF57770-2260-4C61-AE71-1E110F9DF979}" destId="{6F0ED1FA-4FE5-4666-B2A0-4CB6EBDDCDA9}" srcOrd="0" destOrd="0" parTransId="{790490DD-1738-42DD-8D2F-FAC62113F34B}" sibTransId="{6498CD69-32FA-4A81-B4A1-376D8333A91A}"/>
    <dgm:cxn modelId="{3F2BAED2-512B-4ED8-AB6C-9A4C6080A640}" srcId="{5D892004-BFDC-4449-9A7B-86E60CE2E273}" destId="{ACF57770-2260-4C61-AE71-1E110F9DF979}" srcOrd="0" destOrd="0" parTransId="{D21F7A6D-59A1-4222-B9D6-745A42E81B75}" sibTransId="{5534757B-BCA7-4BAC-998B-F016821377EF}"/>
    <dgm:cxn modelId="{A3B470D6-2DB9-459D-A3BA-B31E14AF2FFE}" srcId="{2FBDECFF-9D42-4706-A124-A7C8CC755688}" destId="{CA9A8857-0D1B-4C85-870F-CE8607302BEF}" srcOrd="3" destOrd="0" parTransId="{9C907E22-CEA9-4A94-B285-8799BDDF9CF9}" sibTransId="{66E7F8A4-F992-4FEC-8845-6EC4C4C41774}"/>
    <dgm:cxn modelId="{05899DDD-7C8E-4F56-8ACE-7C77996DDB63}" type="presOf" srcId="{6F0ED1FA-4FE5-4666-B2A0-4CB6EBDDCDA9}" destId="{B1F7C67E-8009-492F-917E-006B81646DE3}" srcOrd="0" destOrd="0" presId="urn:microsoft.com/office/officeart/2005/8/layout/list1"/>
    <dgm:cxn modelId="{13CF1EE4-5598-4653-9BBC-3FCC9B3EBBD8}" type="presOf" srcId="{AE65B1C8-3360-4975-B8A7-7E1D400A86EB}" destId="{35DC1111-DF88-4BA8-9327-E4E34BE5D156}" srcOrd="0" destOrd="1" presId="urn:microsoft.com/office/officeart/2005/8/layout/list1"/>
    <dgm:cxn modelId="{77C30EFA-A32A-470E-A879-5934AD450793}" srcId="{2FBDECFF-9D42-4706-A124-A7C8CC755688}" destId="{010CE3E1-7E27-480F-B61E-FAC73AFFF580}" srcOrd="2" destOrd="0" parTransId="{BF655C70-DF81-4915-93E9-A6A5590ADF28}" sibTransId="{C3A14BBF-C50B-44A3-A6FB-E434A238B04A}"/>
    <dgm:cxn modelId="{BC5BA7FA-0B4B-44E3-9917-EA56F5D4A571}" srcId="{ACF57770-2260-4C61-AE71-1E110F9DF979}" destId="{FA5A5B93-BF97-4452-AE5E-A458EF8C37ED}" srcOrd="1" destOrd="0" parTransId="{4C258477-30D7-459A-A4F3-C4600D2708D1}" sibTransId="{209F27B0-D0F5-4973-BF03-CBDE58DEE010}"/>
    <dgm:cxn modelId="{1CB8E028-4563-4D51-8D9A-5C1A015ED5AB}" type="presParOf" srcId="{87279B9B-16CE-4D53-8396-78274723114F}" destId="{2E23D5E0-0DAB-42AE-BE15-92686A649C64}" srcOrd="0" destOrd="0" presId="urn:microsoft.com/office/officeart/2005/8/layout/list1"/>
    <dgm:cxn modelId="{5563693F-9F78-4D81-9F43-35744642B2C0}" type="presParOf" srcId="{2E23D5E0-0DAB-42AE-BE15-92686A649C64}" destId="{6C672E8C-4328-44EC-8577-0BA64AFB1BCE}" srcOrd="0" destOrd="0" presId="urn:microsoft.com/office/officeart/2005/8/layout/list1"/>
    <dgm:cxn modelId="{990A5939-BE01-40BE-B81A-A23560EF6B01}" type="presParOf" srcId="{2E23D5E0-0DAB-42AE-BE15-92686A649C64}" destId="{4431D78D-6B48-4EAE-8A92-9FB34215AA39}" srcOrd="1" destOrd="0" presId="urn:microsoft.com/office/officeart/2005/8/layout/list1"/>
    <dgm:cxn modelId="{F03D2D7A-BC22-4F66-9243-81F2A5FBB32A}" type="presParOf" srcId="{87279B9B-16CE-4D53-8396-78274723114F}" destId="{063E8A51-3D96-4BF5-B4DD-FF0D2EF30C16}" srcOrd="1" destOrd="0" presId="urn:microsoft.com/office/officeart/2005/8/layout/list1"/>
    <dgm:cxn modelId="{E8543709-DF44-4CA1-823C-B906A15184E8}" type="presParOf" srcId="{87279B9B-16CE-4D53-8396-78274723114F}" destId="{B1F7C67E-8009-492F-917E-006B81646DE3}" srcOrd="2" destOrd="0" presId="urn:microsoft.com/office/officeart/2005/8/layout/list1"/>
    <dgm:cxn modelId="{C0CDC950-FAF3-4BE6-8486-128AC8F3515C}" type="presParOf" srcId="{87279B9B-16CE-4D53-8396-78274723114F}" destId="{8CF7B993-2558-44B3-A43C-C1611AB115FA}" srcOrd="3" destOrd="0" presId="urn:microsoft.com/office/officeart/2005/8/layout/list1"/>
    <dgm:cxn modelId="{54E85FA1-13FB-48BB-A0FC-83D1C43A4284}" type="presParOf" srcId="{87279B9B-16CE-4D53-8396-78274723114F}" destId="{2254CD01-8320-4DC0-AC4A-7EBB5DA3C1F9}" srcOrd="4" destOrd="0" presId="urn:microsoft.com/office/officeart/2005/8/layout/list1"/>
    <dgm:cxn modelId="{B73A5E8A-2E3D-430D-80EC-71162FED397B}" type="presParOf" srcId="{2254CD01-8320-4DC0-AC4A-7EBB5DA3C1F9}" destId="{5E2D0D89-2D15-40EA-8CD4-11DDB0B4473D}" srcOrd="0" destOrd="0" presId="urn:microsoft.com/office/officeart/2005/8/layout/list1"/>
    <dgm:cxn modelId="{7FD0777B-BD65-4CE1-B2FF-ACC553833286}" type="presParOf" srcId="{2254CD01-8320-4DC0-AC4A-7EBB5DA3C1F9}" destId="{8CDB6F65-37FD-495C-B8F8-D21422C7E461}" srcOrd="1" destOrd="0" presId="urn:microsoft.com/office/officeart/2005/8/layout/list1"/>
    <dgm:cxn modelId="{4BB2DC56-7B41-4480-A1DF-CA1767F293BA}" type="presParOf" srcId="{87279B9B-16CE-4D53-8396-78274723114F}" destId="{D82D5B4D-AA86-4611-B047-CFB9D6637C4D}" srcOrd="5" destOrd="0" presId="urn:microsoft.com/office/officeart/2005/8/layout/list1"/>
    <dgm:cxn modelId="{3234C50B-DCB8-4AA0-BF8D-5913AE76136B}" type="presParOf" srcId="{87279B9B-16CE-4D53-8396-78274723114F}" destId="{35DC1111-DF88-4BA8-9327-E4E34BE5D15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7B6D-63B6-405C-8D36-6D288213DF37}">
      <dsp:nvSpPr>
        <dsp:cNvPr id="0" name=""/>
        <dsp:cNvSpPr/>
      </dsp:nvSpPr>
      <dsp:spPr>
        <a:xfrm>
          <a:off x="0" y="299839"/>
          <a:ext cx="6666833"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2F13DB-9698-432D-9B70-A786C41327E7}">
      <dsp:nvSpPr>
        <dsp:cNvPr id="0" name=""/>
        <dsp:cNvSpPr/>
      </dsp:nvSpPr>
      <dsp:spPr>
        <a:xfrm>
          <a:off x="333341" y="63679"/>
          <a:ext cx="4666783"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t>Purpose of Today’s Presentation</a:t>
          </a:r>
        </a:p>
      </dsp:txBody>
      <dsp:txXfrm>
        <a:off x="356398" y="86736"/>
        <a:ext cx="4620669" cy="426206"/>
      </dsp:txXfrm>
    </dsp:sp>
    <dsp:sp modelId="{474E47C8-D68A-4308-8767-6542CFD66B51}">
      <dsp:nvSpPr>
        <dsp:cNvPr id="0" name=""/>
        <dsp:cNvSpPr/>
      </dsp:nvSpPr>
      <dsp:spPr>
        <a:xfrm>
          <a:off x="0" y="1025599"/>
          <a:ext cx="6666833" cy="403200"/>
        </a:xfrm>
        <a:prstGeom prst="rect">
          <a:avLst/>
        </a:prstGeom>
        <a:solidFill>
          <a:schemeClr val="lt1">
            <a:alpha val="90000"/>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2C981E-4066-474A-9423-A1A20E8DD706}">
      <dsp:nvSpPr>
        <dsp:cNvPr id="0" name=""/>
        <dsp:cNvSpPr/>
      </dsp:nvSpPr>
      <dsp:spPr>
        <a:xfrm>
          <a:off x="333341" y="789439"/>
          <a:ext cx="4666783" cy="472320"/>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t>What is NUE and Why It Matters</a:t>
          </a:r>
        </a:p>
      </dsp:txBody>
      <dsp:txXfrm>
        <a:off x="356398" y="812496"/>
        <a:ext cx="4620669" cy="426206"/>
      </dsp:txXfrm>
    </dsp:sp>
    <dsp:sp modelId="{00C28D1F-D148-4B97-A87E-57C017598980}">
      <dsp:nvSpPr>
        <dsp:cNvPr id="0" name=""/>
        <dsp:cNvSpPr/>
      </dsp:nvSpPr>
      <dsp:spPr>
        <a:xfrm>
          <a:off x="0" y="1751359"/>
          <a:ext cx="6666833" cy="403200"/>
        </a:xfrm>
        <a:prstGeom prst="rect">
          <a:avLst/>
        </a:prstGeom>
        <a:solidFill>
          <a:schemeClr val="lt1">
            <a:alpha val="90000"/>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dsp:spPr>
      <dsp:style>
        <a:lnRef idx="1">
          <a:scrgbClr r="0" g="0" b="0"/>
        </a:lnRef>
        <a:fillRef idx="1">
          <a:scrgbClr r="0" g="0" b="0"/>
        </a:fillRef>
        <a:effectRef idx="0">
          <a:scrgbClr r="0" g="0" b="0"/>
        </a:effectRef>
        <a:fontRef idx="minor"/>
      </dsp:style>
    </dsp:sp>
    <dsp:sp modelId="{432741C3-B316-4DEF-A601-D859CDC22149}">
      <dsp:nvSpPr>
        <dsp:cNvPr id="0" name=""/>
        <dsp:cNvSpPr/>
      </dsp:nvSpPr>
      <dsp:spPr>
        <a:xfrm>
          <a:off x="333341" y="1515199"/>
          <a:ext cx="4666783" cy="472320"/>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t>NUE Structure and Process</a:t>
          </a:r>
        </a:p>
      </dsp:txBody>
      <dsp:txXfrm>
        <a:off x="356398" y="1538256"/>
        <a:ext cx="4620669" cy="426206"/>
      </dsp:txXfrm>
    </dsp:sp>
    <dsp:sp modelId="{769F4ADA-576C-40C4-95EF-ED3ABCF48373}">
      <dsp:nvSpPr>
        <dsp:cNvPr id="0" name=""/>
        <dsp:cNvSpPr/>
      </dsp:nvSpPr>
      <dsp:spPr>
        <a:xfrm>
          <a:off x="0" y="2477119"/>
          <a:ext cx="6666833" cy="403200"/>
        </a:xfrm>
        <a:prstGeom prst="rect">
          <a:avLst/>
        </a:prstGeom>
        <a:solidFill>
          <a:schemeClr val="lt1">
            <a:alpha val="90000"/>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0B3A14-3ED7-4E0D-9F21-F8A132722660}">
      <dsp:nvSpPr>
        <dsp:cNvPr id="0" name=""/>
        <dsp:cNvSpPr/>
      </dsp:nvSpPr>
      <dsp:spPr>
        <a:xfrm>
          <a:off x="333341" y="2240959"/>
          <a:ext cx="4666783" cy="472320"/>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a:t>A Student Bill of Rights</a:t>
          </a:r>
        </a:p>
      </dsp:txBody>
      <dsp:txXfrm>
        <a:off x="356398" y="2264016"/>
        <a:ext cx="4620669" cy="426206"/>
      </dsp:txXfrm>
    </dsp:sp>
    <dsp:sp modelId="{6D9C68CE-7A9D-4323-9009-6416481783B5}">
      <dsp:nvSpPr>
        <dsp:cNvPr id="0" name=""/>
        <dsp:cNvSpPr/>
      </dsp:nvSpPr>
      <dsp:spPr>
        <a:xfrm>
          <a:off x="0" y="3202880"/>
          <a:ext cx="6666833" cy="1461600"/>
        </a:xfrm>
        <a:prstGeom prst="rect">
          <a:avLst/>
        </a:prstGeom>
        <a:solidFill>
          <a:schemeClr val="lt1">
            <a:alpha val="90000"/>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Admissions and Transfer</a:t>
          </a:r>
        </a:p>
        <a:p>
          <a:pPr marL="171450" lvl="1" indent="-171450" algn="l" defTabSz="711200">
            <a:lnSpc>
              <a:spcPct val="90000"/>
            </a:lnSpc>
            <a:spcBef>
              <a:spcPct val="0"/>
            </a:spcBef>
            <a:spcAft>
              <a:spcPct val="15000"/>
            </a:spcAft>
            <a:buChar char="•"/>
          </a:pPr>
          <a:r>
            <a:rPr lang="en-US" sz="1600" kern="1200"/>
            <a:t>The Curriculum</a:t>
          </a:r>
        </a:p>
        <a:p>
          <a:pPr marL="171450" lvl="1" indent="-171450" algn="l" defTabSz="711200">
            <a:lnSpc>
              <a:spcPct val="90000"/>
            </a:lnSpc>
            <a:spcBef>
              <a:spcPct val="0"/>
            </a:spcBef>
            <a:spcAft>
              <a:spcPct val="15000"/>
            </a:spcAft>
            <a:buChar char="•"/>
          </a:pPr>
          <a:r>
            <a:rPr lang="en-US" sz="1600" kern="1200"/>
            <a:t>Faculty and Pedagogy</a:t>
          </a:r>
        </a:p>
        <a:p>
          <a:pPr marL="171450" lvl="1" indent="-171450" algn="l" defTabSz="711200">
            <a:lnSpc>
              <a:spcPct val="90000"/>
            </a:lnSpc>
            <a:spcBef>
              <a:spcPct val="0"/>
            </a:spcBef>
            <a:spcAft>
              <a:spcPct val="15000"/>
            </a:spcAft>
            <a:buChar char="•"/>
          </a:pPr>
          <a:r>
            <a:rPr lang="en-US" sz="1600" kern="1200"/>
            <a:t>The Co-Curriculum and Student Support</a:t>
          </a:r>
        </a:p>
      </dsp:txBody>
      <dsp:txXfrm>
        <a:off x="0" y="3202880"/>
        <a:ext cx="6666833" cy="1461600"/>
      </dsp:txXfrm>
    </dsp:sp>
    <dsp:sp modelId="{F4FC86C5-B7FC-4CFC-A850-53172FE66313}">
      <dsp:nvSpPr>
        <dsp:cNvPr id="0" name=""/>
        <dsp:cNvSpPr/>
      </dsp:nvSpPr>
      <dsp:spPr>
        <a:xfrm>
          <a:off x="333341" y="2966719"/>
          <a:ext cx="4666783" cy="472320"/>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t>Preliminary Recommendations</a:t>
          </a:r>
        </a:p>
      </dsp:txBody>
      <dsp:txXfrm>
        <a:off x="356398" y="2989776"/>
        <a:ext cx="4620669" cy="426206"/>
      </dsp:txXfrm>
    </dsp:sp>
    <dsp:sp modelId="{2A610265-6BC4-4C44-ADFA-CF7FB81DAA46}">
      <dsp:nvSpPr>
        <dsp:cNvPr id="0" name=""/>
        <dsp:cNvSpPr/>
      </dsp:nvSpPr>
      <dsp:spPr>
        <a:xfrm>
          <a:off x="0" y="4987040"/>
          <a:ext cx="6666833" cy="40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0969D61-8880-4D9F-B839-AE60865B0874}">
      <dsp:nvSpPr>
        <dsp:cNvPr id="0" name=""/>
        <dsp:cNvSpPr/>
      </dsp:nvSpPr>
      <dsp:spPr>
        <a:xfrm>
          <a:off x="333341" y="4750880"/>
          <a:ext cx="4666783" cy="472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t>Discussion</a:t>
          </a:r>
        </a:p>
      </dsp:txBody>
      <dsp:txXfrm>
        <a:off x="356398" y="4773937"/>
        <a:ext cx="4620669"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BCDF-274B-45CB-BD96-AFD2FCF3657A}">
      <dsp:nvSpPr>
        <dsp:cNvPr id="0" name=""/>
        <dsp:cNvSpPr/>
      </dsp:nvSpPr>
      <dsp:spPr>
        <a:xfrm>
          <a:off x="34" y="297914"/>
          <a:ext cx="3264995" cy="8016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Goals</a:t>
          </a:r>
          <a:r>
            <a:rPr lang="en-US" sz="2200" kern="1200" dirty="0"/>
            <a:t>: </a:t>
          </a:r>
        </a:p>
      </dsp:txBody>
      <dsp:txXfrm>
        <a:off x="34" y="297914"/>
        <a:ext cx="3264995" cy="801699"/>
      </dsp:txXfrm>
    </dsp:sp>
    <dsp:sp modelId="{F39FC585-8CD8-46C9-89A6-860B63DCE0DA}">
      <dsp:nvSpPr>
        <dsp:cNvPr id="0" name=""/>
        <dsp:cNvSpPr/>
      </dsp:nvSpPr>
      <dsp:spPr>
        <a:xfrm>
          <a:off x="34" y="1099614"/>
          <a:ext cx="3264995" cy="47557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A s</a:t>
          </a:r>
          <a:r>
            <a:rPr lang="en-US" sz="2200" b="1" i="0" kern="1200" dirty="0"/>
            <a:t>ystem-wide Core framework that is student-centered, culturally relevant, and learning outcomes-driven, with racial justice, equity, and recognition of student cultural wealth as foundational principles</a:t>
          </a:r>
          <a:endParaRPr lang="en-US" sz="2200" b="1" kern="1200" dirty="0"/>
        </a:p>
      </dsp:txBody>
      <dsp:txXfrm>
        <a:off x="34" y="1099614"/>
        <a:ext cx="3264995" cy="4755712"/>
      </dsp:txXfrm>
    </dsp:sp>
    <dsp:sp modelId="{FA7250B7-4196-4602-959C-3EA80DBA5C8F}">
      <dsp:nvSpPr>
        <dsp:cNvPr id="0" name=""/>
        <dsp:cNvSpPr/>
      </dsp:nvSpPr>
      <dsp:spPr>
        <a:xfrm>
          <a:off x="3722129" y="297914"/>
          <a:ext cx="3264995" cy="80169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i="0" kern="1200" dirty="0"/>
            <a:t>Key</a:t>
          </a:r>
          <a:r>
            <a:rPr lang="en-US" sz="2200" i="0" kern="1200" dirty="0"/>
            <a:t> </a:t>
          </a:r>
          <a:r>
            <a:rPr lang="en-US" sz="2200" b="1" i="0" kern="1200" dirty="0"/>
            <a:t>Preliminary</a:t>
          </a:r>
          <a:r>
            <a:rPr lang="en-US" sz="2200" i="0" kern="1200" dirty="0"/>
            <a:t> </a:t>
          </a:r>
          <a:r>
            <a:rPr lang="en-US" sz="2200" b="1" i="0" kern="1200" dirty="0"/>
            <a:t>Recommendations</a:t>
          </a:r>
          <a:endParaRPr lang="en-US" sz="2200" b="1" kern="1200" dirty="0"/>
        </a:p>
      </dsp:txBody>
      <dsp:txXfrm>
        <a:off x="3722129" y="297914"/>
        <a:ext cx="3264995" cy="801699"/>
      </dsp:txXfrm>
    </dsp:sp>
    <dsp:sp modelId="{0CC5F66D-B52C-45F3-BC4A-C4E53C81F221}">
      <dsp:nvSpPr>
        <dsp:cNvPr id="0" name=""/>
        <dsp:cNvSpPr/>
      </dsp:nvSpPr>
      <dsp:spPr>
        <a:xfrm>
          <a:off x="3722129" y="1099614"/>
          <a:ext cx="3264995" cy="475571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a:t>Replace “General Education” terminology with “Core Curriculum”</a:t>
          </a:r>
          <a:r>
            <a:rPr lang="en-US" sz="2200" i="0" kern="1200"/>
            <a:t> </a:t>
          </a:r>
          <a:endParaRPr lang="en-US" sz="2200" kern="1200"/>
        </a:p>
        <a:p>
          <a:pPr marL="228600" lvl="1" indent="-228600" algn="l" defTabSz="977900">
            <a:lnSpc>
              <a:spcPct val="90000"/>
            </a:lnSpc>
            <a:spcBef>
              <a:spcPct val="0"/>
            </a:spcBef>
            <a:spcAft>
              <a:spcPct val="15000"/>
            </a:spcAft>
            <a:buChar char="•"/>
          </a:pPr>
          <a:r>
            <a:rPr lang="en-US" sz="2200" b="1" i="0" kern="1200"/>
            <a:t>Create and charge a broadly inclusive working group with the examination and re-design of the Core</a:t>
          </a:r>
          <a:r>
            <a:rPr lang="en-US" sz="2200" i="0" kern="1200"/>
            <a:t> </a:t>
          </a:r>
          <a:endParaRPr lang="en-US" sz="2200" kern="1200"/>
        </a:p>
        <a:p>
          <a:pPr marL="228600" lvl="1" indent="-228600" algn="l" defTabSz="977900">
            <a:lnSpc>
              <a:spcPct val="90000"/>
            </a:lnSpc>
            <a:spcBef>
              <a:spcPct val="0"/>
            </a:spcBef>
            <a:spcAft>
              <a:spcPct val="15000"/>
            </a:spcAft>
            <a:buChar char="•"/>
          </a:pPr>
          <a:r>
            <a:rPr lang="en-US" sz="2200" b="1" kern="1200"/>
            <a:t>Replace “diversity” or “multicultural” Gen Ed requirements with a racial equity and justice Institutional Learning Outcome</a:t>
          </a:r>
          <a:endParaRPr lang="en-US" sz="2200" b="0" kern="1200"/>
        </a:p>
      </dsp:txBody>
      <dsp:txXfrm>
        <a:off x="3722129" y="1099614"/>
        <a:ext cx="3264995" cy="47557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A3BAC-DBC8-4020-A0FC-6DC7E819BDB1}">
      <dsp:nvSpPr>
        <dsp:cNvPr id="0" name=""/>
        <dsp:cNvSpPr/>
      </dsp:nvSpPr>
      <dsp:spPr>
        <a:xfrm>
          <a:off x="35" y="305731"/>
          <a:ext cx="3358689" cy="69650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Goals</a:t>
          </a:r>
        </a:p>
      </dsp:txBody>
      <dsp:txXfrm>
        <a:off x="35" y="305731"/>
        <a:ext cx="3358689" cy="696501"/>
      </dsp:txXfrm>
    </dsp:sp>
    <dsp:sp modelId="{B7B9CA44-F672-476F-BD9B-A9D18B7C3BF3}">
      <dsp:nvSpPr>
        <dsp:cNvPr id="0" name=""/>
        <dsp:cNvSpPr/>
      </dsp:nvSpPr>
      <dsp:spPr>
        <a:xfrm>
          <a:off x="35" y="1002232"/>
          <a:ext cx="3358689" cy="52155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Recognition that HIPs and co-curricular learning  (“experiential learning”) are essential to both liberal arts and professional education and are effective in closing equity gaps and ensuring graduate employment</a:t>
          </a:r>
        </a:p>
        <a:p>
          <a:pPr marL="171450" lvl="1" indent="-171450" algn="l" defTabSz="844550">
            <a:lnSpc>
              <a:spcPct val="90000"/>
            </a:lnSpc>
            <a:spcBef>
              <a:spcPct val="0"/>
            </a:spcBef>
            <a:spcAft>
              <a:spcPct val="15000"/>
            </a:spcAft>
            <a:buChar char="•"/>
          </a:pPr>
          <a:r>
            <a:rPr lang="en-US" sz="1900" b="1" kern="1200" dirty="0"/>
            <a:t>Achieve racial equity in student participation and successful outcomes in experiential learning opportunities</a:t>
          </a:r>
        </a:p>
        <a:p>
          <a:pPr marL="171450" lvl="1" indent="-171450" algn="l" defTabSz="844550">
            <a:lnSpc>
              <a:spcPct val="90000"/>
            </a:lnSpc>
            <a:spcBef>
              <a:spcPct val="0"/>
            </a:spcBef>
            <a:spcAft>
              <a:spcPct val="15000"/>
            </a:spcAft>
            <a:buChar char="•"/>
          </a:pPr>
          <a:r>
            <a:rPr lang="en-US" sz="1900" b="1" kern="1200" dirty="0"/>
            <a:t>Implementation of co-curricular learning outcomes, including awareness of and competence in racial justice and equity. </a:t>
          </a:r>
        </a:p>
      </dsp:txBody>
      <dsp:txXfrm>
        <a:off x="35" y="1002232"/>
        <a:ext cx="3358689" cy="5215500"/>
      </dsp:txXfrm>
    </dsp:sp>
    <dsp:sp modelId="{B0FF2439-3948-4EB9-B11B-90BD2F1131FB}">
      <dsp:nvSpPr>
        <dsp:cNvPr id="0" name=""/>
        <dsp:cNvSpPr/>
      </dsp:nvSpPr>
      <dsp:spPr>
        <a:xfrm>
          <a:off x="3828974" y="305731"/>
          <a:ext cx="3358689" cy="69650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Key</a:t>
          </a:r>
          <a:r>
            <a:rPr lang="en-US" sz="1900" kern="1200" dirty="0"/>
            <a:t> </a:t>
          </a:r>
          <a:r>
            <a:rPr lang="en-US" sz="1900" b="1" kern="1200" dirty="0"/>
            <a:t>Preliminary</a:t>
          </a:r>
          <a:r>
            <a:rPr lang="en-US" sz="1900" kern="1200" dirty="0"/>
            <a:t> </a:t>
          </a:r>
          <a:r>
            <a:rPr lang="en-US" sz="1900" b="1" kern="1200" dirty="0"/>
            <a:t>Recommendations</a:t>
          </a:r>
        </a:p>
      </dsp:txBody>
      <dsp:txXfrm>
        <a:off x="3828974" y="305731"/>
        <a:ext cx="3358689" cy="696501"/>
      </dsp:txXfrm>
    </dsp:sp>
    <dsp:sp modelId="{7619CF4B-D7B0-45E1-BF37-7112C9207D71}">
      <dsp:nvSpPr>
        <dsp:cNvPr id="0" name=""/>
        <dsp:cNvSpPr/>
      </dsp:nvSpPr>
      <dsp:spPr>
        <a:xfrm>
          <a:off x="3828940" y="1002232"/>
          <a:ext cx="3358689" cy="52155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Create visible mentoring networks of faculty, staff, alumni, and employers of color</a:t>
          </a:r>
        </a:p>
        <a:p>
          <a:pPr marL="171450" lvl="1" indent="-171450" algn="l" defTabSz="844550">
            <a:lnSpc>
              <a:spcPct val="90000"/>
            </a:lnSpc>
            <a:spcBef>
              <a:spcPct val="0"/>
            </a:spcBef>
            <a:spcAft>
              <a:spcPct val="15000"/>
            </a:spcAft>
            <a:buChar char="•"/>
          </a:pPr>
          <a:r>
            <a:rPr lang="en-US" sz="1900" b="1" kern="1200" dirty="0"/>
            <a:t>Identify and eliminate barriers to high-impact/co-curricular experiences and prioritize participation and success of all students of color</a:t>
          </a:r>
          <a:endParaRPr lang="en-US" sz="1900" kern="1200" dirty="0"/>
        </a:p>
        <a:p>
          <a:pPr marL="171450" lvl="1" indent="-171450" algn="l" defTabSz="844550">
            <a:lnSpc>
              <a:spcPct val="90000"/>
            </a:lnSpc>
            <a:spcBef>
              <a:spcPct val="0"/>
            </a:spcBef>
            <a:spcAft>
              <a:spcPct val="15000"/>
            </a:spcAft>
            <a:buChar char="•"/>
          </a:pPr>
          <a:r>
            <a:rPr lang="en-US" sz="1900" b="1" kern="1200" dirty="0"/>
            <a:t>Create system-wide community of practice that includes employers as well as higher education practitioners</a:t>
          </a:r>
          <a:endParaRPr lang="en-US" sz="1900" kern="1200" dirty="0"/>
        </a:p>
      </dsp:txBody>
      <dsp:txXfrm>
        <a:off x="3828940" y="1002232"/>
        <a:ext cx="3358689" cy="5215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AF40C-A7EC-4D6A-99F8-5219AAA64500}">
      <dsp:nvSpPr>
        <dsp:cNvPr id="0" name=""/>
        <dsp:cNvSpPr/>
      </dsp:nvSpPr>
      <dsp:spPr>
        <a:xfrm>
          <a:off x="35" y="111130"/>
          <a:ext cx="3386081" cy="83540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Goals</a:t>
          </a:r>
        </a:p>
      </dsp:txBody>
      <dsp:txXfrm>
        <a:off x="35" y="111130"/>
        <a:ext cx="3386081" cy="835408"/>
      </dsp:txXfrm>
    </dsp:sp>
    <dsp:sp modelId="{9D5159A1-D971-49D9-8541-7CD4B5A727EA}">
      <dsp:nvSpPr>
        <dsp:cNvPr id="0" name=""/>
        <dsp:cNvSpPr/>
      </dsp:nvSpPr>
      <dsp:spPr>
        <a:xfrm>
          <a:off x="1" y="948524"/>
          <a:ext cx="3386081" cy="49639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A highly diverse faculty and staff at our public institutions that reflect the diversity and identities of our students</a:t>
          </a:r>
        </a:p>
        <a:p>
          <a:pPr marL="228600" lvl="1" indent="-228600" algn="l" defTabSz="1022350">
            <a:lnSpc>
              <a:spcPct val="90000"/>
            </a:lnSpc>
            <a:spcBef>
              <a:spcPct val="0"/>
            </a:spcBef>
            <a:spcAft>
              <a:spcPct val="15000"/>
            </a:spcAft>
            <a:buChar char="•"/>
          </a:pPr>
          <a:r>
            <a:rPr lang="en-US" sz="2300" b="1" kern="1200" dirty="0"/>
            <a:t>Institutional cultures that acknowledge, recognize and reward the invisible labor of faculty and staff of color</a:t>
          </a:r>
        </a:p>
      </dsp:txBody>
      <dsp:txXfrm>
        <a:off x="1" y="948524"/>
        <a:ext cx="3386081" cy="4963989"/>
      </dsp:txXfrm>
    </dsp:sp>
    <dsp:sp modelId="{EE94C7F3-8B53-4D45-8AE8-8B976010E2E8}">
      <dsp:nvSpPr>
        <dsp:cNvPr id="0" name=""/>
        <dsp:cNvSpPr/>
      </dsp:nvSpPr>
      <dsp:spPr>
        <a:xfrm>
          <a:off x="3860168" y="111130"/>
          <a:ext cx="3386081" cy="83540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Key</a:t>
          </a:r>
          <a:r>
            <a:rPr lang="en-US" sz="2300" kern="1200" dirty="0"/>
            <a:t> </a:t>
          </a:r>
          <a:r>
            <a:rPr lang="en-US" sz="2300" b="1" kern="1200" dirty="0"/>
            <a:t>Preliminary</a:t>
          </a:r>
          <a:r>
            <a:rPr lang="en-US" sz="2300" kern="1200" dirty="0"/>
            <a:t> </a:t>
          </a:r>
          <a:r>
            <a:rPr lang="en-US" sz="2300" b="1" kern="1200" dirty="0"/>
            <a:t>Recommendations</a:t>
          </a:r>
        </a:p>
      </dsp:txBody>
      <dsp:txXfrm>
        <a:off x="3860168" y="111130"/>
        <a:ext cx="3386081" cy="835408"/>
      </dsp:txXfrm>
    </dsp:sp>
    <dsp:sp modelId="{12C6627C-3505-4FBD-80AA-D380C9DA5811}">
      <dsp:nvSpPr>
        <dsp:cNvPr id="0" name=""/>
        <dsp:cNvSpPr/>
      </dsp:nvSpPr>
      <dsp:spPr>
        <a:xfrm>
          <a:off x="3860168" y="946538"/>
          <a:ext cx="3386081" cy="496398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Each campus will have a CDO with sufficient resources</a:t>
          </a:r>
          <a:endParaRPr lang="en-US" sz="2300" kern="1200" dirty="0"/>
        </a:p>
        <a:p>
          <a:pPr marL="228600" lvl="1" indent="-228600" algn="l" defTabSz="1022350">
            <a:lnSpc>
              <a:spcPct val="90000"/>
            </a:lnSpc>
            <a:spcBef>
              <a:spcPct val="0"/>
            </a:spcBef>
            <a:spcAft>
              <a:spcPct val="15000"/>
            </a:spcAft>
            <a:buChar char="•"/>
          </a:pPr>
          <a:r>
            <a:rPr lang="en-US" sz="2300" b="1" kern="1200" dirty="0"/>
            <a:t>Implement hiring, tenure, and promotion processes that prioritize racial equity and equity-mindedness</a:t>
          </a:r>
          <a:endParaRPr lang="en-US" sz="2300" kern="1200" dirty="0"/>
        </a:p>
        <a:p>
          <a:pPr marL="228600" lvl="1" indent="-228600" algn="l" defTabSz="1022350">
            <a:lnSpc>
              <a:spcPct val="90000"/>
            </a:lnSpc>
            <a:spcBef>
              <a:spcPct val="0"/>
            </a:spcBef>
            <a:spcAft>
              <a:spcPct val="15000"/>
            </a:spcAft>
            <a:buChar char="•"/>
          </a:pPr>
          <a:r>
            <a:rPr lang="en-US" sz="2300" b="1" kern="1200" dirty="0"/>
            <a:t>Institute a DHE-supported, system-wide commitment to developing students of color to be the faculty of the future</a:t>
          </a:r>
          <a:endParaRPr lang="en-US" sz="2300" kern="1200" dirty="0"/>
        </a:p>
      </dsp:txBody>
      <dsp:txXfrm>
        <a:off x="3860168" y="946538"/>
        <a:ext cx="3386081" cy="49639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6C8A0-4FBB-40EE-90CF-596CF1CD1E41}">
      <dsp:nvSpPr>
        <dsp:cNvPr id="0" name=""/>
        <dsp:cNvSpPr/>
      </dsp:nvSpPr>
      <dsp:spPr>
        <a:xfrm>
          <a:off x="0" y="447008"/>
          <a:ext cx="7226990" cy="39311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60895" tIns="333248" rIns="560895"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Teaching and learning experiences that are student-centered, affirm students’ cultures and identities, cultivate critical consciousness of race, gender, and intersectional identities, maintain high expectations for academic success and teaching excellence, and utilize low-cost and no-cost classroom materials (OER)</a:t>
          </a:r>
        </a:p>
        <a:p>
          <a:pPr marL="171450" lvl="1" indent="-171450" algn="l" defTabSz="711200">
            <a:lnSpc>
              <a:spcPct val="90000"/>
            </a:lnSpc>
            <a:spcBef>
              <a:spcPct val="0"/>
            </a:spcBef>
            <a:spcAft>
              <a:spcPct val="15000"/>
            </a:spcAft>
            <a:buChar char="•"/>
          </a:pPr>
          <a:r>
            <a:rPr lang="en-US" sz="1600" b="1" kern="1200" dirty="0"/>
            <a:t>Race-conscious, holistic, qualitative as well as quantitative assessment of student learning, featuring disaggregated data by race and gender as well as intersectional factors such as first-generation status and age</a:t>
          </a:r>
        </a:p>
        <a:p>
          <a:pPr marL="171450" lvl="1" indent="-171450" algn="l" defTabSz="711200">
            <a:lnSpc>
              <a:spcPct val="90000"/>
            </a:lnSpc>
            <a:spcBef>
              <a:spcPct val="0"/>
            </a:spcBef>
            <a:spcAft>
              <a:spcPct val="15000"/>
            </a:spcAft>
            <a:buChar char="•"/>
          </a:pPr>
          <a:r>
            <a:rPr lang="en-US" sz="1600" b="1" kern="1200" dirty="0"/>
            <a:t>A faculty and staff adept in culturally responsive/sustaining, trauma-informed practices and pedagogies and universal design (UD), committed to designing curricula that reflect the diversity of student experiences and identities, aware of the histories of racial inequity and injustice that have shaped higher education and our society generally, and committed to using data and assessment to improve practices</a:t>
          </a:r>
        </a:p>
      </dsp:txBody>
      <dsp:txXfrm>
        <a:off x="0" y="447008"/>
        <a:ext cx="7226990" cy="3931199"/>
      </dsp:txXfrm>
    </dsp:sp>
    <dsp:sp modelId="{F8845FDD-1EB4-4210-91E2-603F8DBF56BC}">
      <dsp:nvSpPr>
        <dsp:cNvPr id="0" name=""/>
        <dsp:cNvSpPr/>
      </dsp:nvSpPr>
      <dsp:spPr>
        <a:xfrm>
          <a:off x="361349" y="210848"/>
          <a:ext cx="5058893"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1214" tIns="0" rIns="191214" bIns="0" numCol="1" spcCol="1270" anchor="ctr" anchorCtr="0">
          <a:noAutofit/>
        </a:bodyPr>
        <a:lstStyle/>
        <a:p>
          <a:pPr marL="0" lvl="0" indent="0" algn="l" defTabSz="711200">
            <a:lnSpc>
              <a:spcPct val="90000"/>
            </a:lnSpc>
            <a:spcBef>
              <a:spcPct val="0"/>
            </a:spcBef>
            <a:spcAft>
              <a:spcPct val="35000"/>
            </a:spcAft>
            <a:buNone/>
          </a:pPr>
          <a:r>
            <a:rPr lang="en-US" sz="1600" b="1" kern="1200" dirty="0"/>
            <a:t>Goals</a:t>
          </a:r>
        </a:p>
      </dsp:txBody>
      <dsp:txXfrm>
        <a:off x="384406" y="233905"/>
        <a:ext cx="5012779" cy="426206"/>
      </dsp:txXfrm>
    </dsp:sp>
    <dsp:sp modelId="{38CC656B-9AFC-4468-8344-982C3EC11D9D}">
      <dsp:nvSpPr>
        <dsp:cNvPr id="0" name=""/>
        <dsp:cNvSpPr/>
      </dsp:nvSpPr>
      <dsp:spPr>
        <a:xfrm>
          <a:off x="0" y="4700768"/>
          <a:ext cx="7226990" cy="1612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60895" tIns="333248" rIns="560895"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Enhance and scale up DHE-supported, system-wide platforms for collaborative professional development </a:t>
          </a:r>
          <a:endParaRPr lang="en-US" sz="1600" kern="1200" dirty="0"/>
        </a:p>
        <a:p>
          <a:pPr marL="171450" lvl="1" indent="-171450" algn="l" defTabSz="711200">
            <a:lnSpc>
              <a:spcPct val="90000"/>
            </a:lnSpc>
            <a:spcBef>
              <a:spcPct val="0"/>
            </a:spcBef>
            <a:spcAft>
              <a:spcPct val="15000"/>
            </a:spcAft>
            <a:buChar char="•"/>
          </a:pPr>
          <a:r>
            <a:rPr lang="en-US" sz="1600" b="1" kern="1200" dirty="0"/>
            <a:t>Institutional commitment to resources for equity-minded assessment, including support and PD for faculty-led learning outcomes assessment as well as resources for Institutional Research Offices</a:t>
          </a:r>
          <a:endParaRPr lang="en-US" sz="1600" kern="1200" dirty="0"/>
        </a:p>
      </dsp:txBody>
      <dsp:txXfrm>
        <a:off x="0" y="4700768"/>
        <a:ext cx="7226990" cy="1612800"/>
      </dsp:txXfrm>
    </dsp:sp>
    <dsp:sp modelId="{F417883B-FA28-4D46-A9C8-F32B2B2CE03F}">
      <dsp:nvSpPr>
        <dsp:cNvPr id="0" name=""/>
        <dsp:cNvSpPr/>
      </dsp:nvSpPr>
      <dsp:spPr>
        <a:xfrm>
          <a:off x="361349" y="4464608"/>
          <a:ext cx="5058893" cy="472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1214" tIns="0" rIns="191214" bIns="0" numCol="1" spcCol="1270" anchor="ctr" anchorCtr="0">
          <a:noAutofit/>
        </a:bodyPr>
        <a:lstStyle/>
        <a:p>
          <a:pPr marL="0" lvl="0" indent="0" algn="l" defTabSz="711200">
            <a:lnSpc>
              <a:spcPct val="90000"/>
            </a:lnSpc>
            <a:spcBef>
              <a:spcPct val="0"/>
            </a:spcBef>
            <a:spcAft>
              <a:spcPct val="35000"/>
            </a:spcAft>
            <a:buNone/>
          </a:pPr>
          <a:r>
            <a:rPr lang="en-US" sz="1600" b="1" kern="1200" dirty="0"/>
            <a:t>Key</a:t>
          </a:r>
          <a:r>
            <a:rPr lang="en-US" sz="1600" kern="1200" dirty="0"/>
            <a:t> </a:t>
          </a:r>
          <a:r>
            <a:rPr lang="en-US" sz="1600" b="1" kern="1200" dirty="0"/>
            <a:t>Preliminary</a:t>
          </a:r>
          <a:r>
            <a:rPr lang="en-US" sz="1600" kern="1200" dirty="0"/>
            <a:t> </a:t>
          </a:r>
          <a:r>
            <a:rPr lang="en-US" sz="1600" b="1" kern="1200" dirty="0"/>
            <a:t>Recommendations</a:t>
          </a:r>
        </a:p>
      </dsp:txBody>
      <dsp:txXfrm>
        <a:off x="384406" y="4487665"/>
        <a:ext cx="5012779"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65BBD-EB6C-4E27-80F3-913D6A017199}">
      <dsp:nvSpPr>
        <dsp:cNvPr id="0" name=""/>
        <dsp:cNvSpPr/>
      </dsp:nvSpPr>
      <dsp:spPr>
        <a:xfrm>
          <a:off x="0" y="896813"/>
          <a:ext cx="6840854" cy="17750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926" tIns="479044" rIns="53092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Implementation of equitable and just policies concerning academic progress, leave, withdrawal and readmission</a:t>
          </a:r>
        </a:p>
        <a:p>
          <a:pPr marL="171450" lvl="1" indent="-171450" algn="l" defTabSz="711200">
            <a:lnSpc>
              <a:spcPct val="90000"/>
            </a:lnSpc>
            <a:spcBef>
              <a:spcPct val="0"/>
            </a:spcBef>
            <a:spcAft>
              <a:spcPct val="15000"/>
            </a:spcAft>
            <a:buChar char="•"/>
          </a:pPr>
          <a:r>
            <a:rPr lang="en-US" sz="1600" b="1" kern="1200" dirty="0"/>
            <a:t>Integration of co-curricular career advising and curricular academic advising throughout entire undergraduate experience for all students, and especially students of color</a:t>
          </a:r>
        </a:p>
      </dsp:txBody>
      <dsp:txXfrm>
        <a:off x="0" y="896813"/>
        <a:ext cx="6840854" cy="1775025"/>
      </dsp:txXfrm>
    </dsp:sp>
    <dsp:sp modelId="{CEABE304-2B18-4B80-998B-CDE1447DCE66}">
      <dsp:nvSpPr>
        <dsp:cNvPr id="0" name=""/>
        <dsp:cNvSpPr/>
      </dsp:nvSpPr>
      <dsp:spPr>
        <a:xfrm>
          <a:off x="342042" y="452176"/>
          <a:ext cx="4788597"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998" tIns="0" rIns="180998" bIns="0" numCol="1" spcCol="1270" anchor="ctr" anchorCtr="0">
          <a:noAutofit/>
        </a:bodyPr>
        <a:lstStyle/>
        <a:p>
          <a:pPr marL="0" lvl="0" indent="0" algn="l" defTabSz="1022350">
            <a:lnSpc>
              <a:spcPct val="90000"/>
            </a:lnSpc>
            <a:spcBef>
              <a:spcPct val="0"/>
            </a:spcBef>
            <a:spcAft>
              <a:spcPct val="35000"/>
            </a:spcAft>
            <a:buNone/>
          </a:pPr>
          <a:r>
            <a:rPr lang="en-US" sz="2300" b="1" kern="1200" dirty="0"/>
            <a:t>Goals</a:t>
          </a:r>
        </a:p>
      </dsp:txBody>
      <dsp:txXfrm>
        <a:off x="375186" y="485320"/>
        <a:ext cx="4722309" cy="612672"/>
      </dsp:txXfrm>
    </dsp:sp>
    <dsp:sp modelId="{D232E0BA-AD76-4DEC-BF1E-EE607D240DC4}">
      <dsp:nvSpPr>
        <dsp:cNvPr id="0" name=""/>
        <dsp:cNvSpPr/>
      </dsp:nvSpPr>
      <dsp:spPr>
        <a:xfrm>
          <a:off x="0" y="3135518"/>
          <a:ext cx="6840854" cy="2763479"/>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926" tIns="479044" rIns="53092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Examine campus and system discipline, financial, probation, leave (including medical leave), withdrawal, and readmissions policies through an equity lens</a:t>
          </a:r>
          <a:endParaRPr lang="en-US" sz="1600" kern="1200" dirty="0"/>
        </a:p>
        <a:p>
          <a:pPr marL="171450" lvl="1" indent="-171450" algn="l" defTabSz="711200">
            <a:lnSpc>
              <a:spcPct val="90000"/>
            </a:lnSpc>
            <a:spcBef>
              <a:spcPct val="0"/>
            </a:spcBef>
            <a:spcAft>
              <a:spcPct val="15000"/>
            </a:spcAft>
            <a:buChar char="•"/>
          </a:pPr>
          <a:r>
            <a:rPr lang="en-US" sz="1600" b="1" kern="1200" dirty="0"/>
            <a:t>Implement flexible and accelerated semesters and scheduling to give students multiple on-ramps back into learning</a:t>
          </a:r>
          <a:endParaRPr lang="en-US" sz="1600" kern="1200" dirty="0"/>
        </a:p>
        <a:p>
          <a:pPr marL="171450" lvl="1" indent="-171450" algn="l" defTabSz="711200">
            <a:lnSpc>
              <a:spcPct val="90000"/>
            </a:lnSpc>
            <a:spcBef>
              <a:spcPct val="0"/>
            </a:spcBef>
            <a:spcAft>
              <a:spcPct val="15000"/>
            </a:spcAft>
            <a:buChar char="•"/>
          </a:pPr>
          <a:r>
            <a:rPr lang="en-US" sz="1600" b="1" kern="1200" dirty="0"/>
            <a:t>Ensure and prioritize equitable access to career development and networking capital for students of color and populations among whom students of color are over-represented (first gen, e.g.)</a:t>
          </a:r>
        </a:p>
        <a:p>
          <a:pPr marL="171450" lvl="1" indent="-171450" algn="l" defTabSz="711200">
            <a:lnSpc>
              <a:spcPct val="90000"/>
            </a:lnSpc>
            <a:spcBef>
              <a:spcPct val="0"/>
            </a:spcBef>
            <a:spcAft>
              <a:spcPct val="15000"/>
            </a:spcAft>
            <a:buChar char="•"/>
          </a:pPr>
          <a:endParaRPr lang="en-US" sz="1600" b="1" kern="1200" dirty="0"/>
        </a:p>
      </dsp:txBody>
      <dsp:txXfrm>
        <a:off x="0" y="3135518"/>
        <a:ext cx="6840854" cy="2763479"/>
      </dsp:txXfrm>
    </dsp:sp>
    <dsp:sp modelId="{D333EAFF-A619-47DF-BF65-6A7E14109552}">
      <dsp:nvSpPr>
        <dsp:cNvPr id="0" name=""/>
        <dsp:cNvSpPr/>
      </dsp:nvSpPr>
      <dsp:spPr>
        <a:xfrm>
          <a:off x="342042" y="2796038"/>
          <a:ext cx="4788597" cy="6789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998" tIns="0" rIns="180998" bIns="0" numCol="1" spcCol="1270" anchor="ctr" anchorCtr="0">
          <a:noAutofit/>
        </a:bodyPr>
        <a:lstStyle/>
        <a:p>
          <a:pPr marL="0" lvl="0" indent="0" algn="l" defTabSz="1022350">
            <a:lnSpc>
              <a:spcPct val="90000"/>
            </a:lnSpc>
            <a:spcBef>
              <a:spcPct val="0"/>
            </a:spcBef>
            <a:spcAft>
              <a:spcPct val="35000"/>
            </a:spcAft>
            <a:buNone/>
          </a:pPr>
          <a:r>
            <a:rPr lang="en-US" sz="2300" b="1" kern="1200" dirty="0"/>
            <a:t>Key</a:t>
          </a:r>
          <a:r>
            <a:rPr lang="en-US" sz="2300" kern="1200" dirty="0"/>
            <a:t> </a:t>
          </a:r>
          <a:r>
            <a:rPr lang="en-US" sz="2300" b="1" kern="1200" dirty="0"/>
            <a:t>Preliminary</a:t>
          </a:r>
          <a:r>
            <a:rPr lang="en-US" sz="2300" kern="1200" dirty="0"/>
            <a:t> </a:t>
          </a:r>
          <a:r>
            <a:rPr lang="en-US" sz="2300" b="1" kern="1200" dirty="0"/>
            <a:t>Recommendations</a:t>
          </a:r>
        </a:p>
      </dsp:txBody>
      <dsp:txXfrm>
        <a:off x="375186" y="2829182"/>
        <a:ext cx="4722309" cy="612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EADDE-FCF7-4C99-BC0E-F9AC704B4E1B}">
      <dsp:nvSpPr>
        <dsp:cNvPr id="0" name=""/>
        <dsp:cNvSpPr/>
      </dsp:nvSpPr>
      <dsp:spPr>
        <a:xfrm>
          <a:off x="35" y="302128"/>
          <a:ext cx="3385327" cy="7218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Goals</a:t>
          </a:r>
        </a:p>
      </dsp:txBody>
      <dsp:txXfrm>
        <a:off x="35" y="302128"/>
        <a:ext cx="3385327" cy="721899"/>
      </dsp:txXfrm>
    </dsp:sp>
    <dsp:sp modelId="{B30AD30C-A847-485A-B8D2-89E65134EB8F}">
      <dsp:nvSpPr>
        <dsp:cNvPr id="0" name=""/>
        <dsp:cNvSpPr/>
      </dsp:nvSpPr>
      <dsp:spPr>
        <a:xfrm>
          <a:off x="1" y="1024028"/>
          <a:ext cx="3385327" cy="51331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A proactive, predictive, assets-based, equity-centered, “No Wrong Door” culture of dignity, respect​, safety, compassion and care</a:t>
          </a:r>
        </a:p>
        <a:p>
          <a:pPr marL="228600" lvl="1" indent="-228600" algn="l" defTabSz="889000">
            <a:lnSpc>
              <a:spcPct val="90000"/>
            </a:lnSpc>
            <a:spcBef>
              <a:spcPct val="0"/>
            </a:spcBef>
            <a:spcAft>
              <a:spcPct val="15000"/>
            </a:spcAft>
            <a:buChar char="•"/>
          </a:pPr>
          <a:r>
            <a:rPr lang="en-US" sz="2000" b="1" kern="1200" dirty="0"/>
            <a:t>Seamless, wraparound support that ensures access and integrates academic and career advising with academic support, mental health, safety and wellness, housing and food security, digital access, and restorative justice</a:t>
          </a:r>
        </a:p>
      </dsp:txBody>
      <dsp:txXfrm>
        <a:off x="1" y="1024028"/>
        <a:ext cx="3385327" cy="5133149"/>
      </dsp:txXfrm>
    </dsp:sp>
    <dsp:sp modelId="{90854ED4-2CC4-45FC-9C8D-AEC8C052EBE5}">
      <dsp:nvSpPr>
        <dsp:cNvPr id="0" name=""/>
        <dsp:cNvSpPr/>
      </dsp:nvSpPr>
      <dsp:spPr>
        <a:xfrm>
          <a:off x="3859308" y="302128"/>
          <a:ext cx="3385327" cy="72189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Key Preliminary Recommendations</a:t>
          </a:r>
        </a:p>
      </dsp:txBody>
      <dsp:txXfrm>
        <a:off x="3859308" y="302128"/>
        <a:ext cx="3385327" cy="721899"/>
      </dsp:txXfrm>
    </dsp:sp>
    <dsp:sp modelId="{C854FA1B-4230-467F-A249-FD6D952C93F3}">
      <dsp:nvSpPr>
        <dsp:cNvPr id="0" name=""/>
        <dsp:cNvSpPr/>
      </dsp:nvSpPr>
      <dsp:spPr>
        <a:xfrm>
          <a:off x="3859308" y="1024028"/>
          <a:ext cx="3385327" cy="513314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Review and revise campus policing practices to address racial trauma, center wellness and mental health awareness, and incorporate restorative justice practices</a:t>
          </a:r>
        </a:p>
        <a:p>
          <a:pPr marL="228600" lvl="1" indent="-228600" algn="l" defTabSz="889000">
            <a:lnSpc>
              <a:spcPct val="90000"/>
            </a:lnSpc>
            <a:spcBef>
              <a:spcPct val="0"/>
            </a:spcBef>
            <a:spcAft>
              <a:spcPct val="15000"/>
            </a:spcAft>
            <a:buChar char="•"/>
          </a:pPr>
          <a:r>
            <a:rPr lang="en-US" sz="2000" b="1" kern="1200" dirty="0"/>
            <a:t>Explore partnerships with community agencies and other providers to amplify mental health support designed for students of color</a:t>
          </a:r>
        </a:p>
        <a:p>
          <a:pPr marL="228600" lvl="1" indent="-228600" algn="l" defTabSz="889000">
            <a:lnSpc>
              <a:spcPct val="90000"/>
            </a:lnSpc>
            <a:spcBef>
              <a:spcPct val="0"/>
            </a:spcBef>
            <a:spcAft>
              <a:spcPct val="15000"/>
            </a:spcAft>
            <a:buChar char="•"/>
          </a:pPr>
          <a:r>
            <a:rPr lang="en-US" sz="2000" b="1" kern="1200" dirty="0"/>
            <a:t>Support the recommendations of the Basic Needs Security Advisory Committee</a:t>
          </a:r>
        </a:p>
      </dsp:txBody>
      <dsp:txXfrm>
        <a:off x="3859308" y="1024028"/>
        <a:ext cx="3385327" cy="51331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E75C-6CFF-4436-8E07-BCA449FA9FE4}">
      <dsp:nvSpPr>
        <dsp:cNvPr id="0" name=""/>
        <dsp:cNvSpPr/>
      </dsp:nvSpPr>
      <dsp:spPr>
        <a:xfrm>
          <a:off x="3048516" y="399"/>
          <a:ext cx="2080257" cy="208025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What Needs more Evidence?</a:t>
          </a:r>
        </a:p>
      </dsp:txBody>
      <dsp:txXfrm>
        <a:off x="3353163" y="305046"/>
        <a:ext cx="1470963" cy="1470963"/>
      </dsp:txXfrm>
    </dsp:sp>
    <dsp:sp modelId="{99E20F08-1035-4F45-8B31-20416A5934BE}">
      <dsp:nvSpPr>
        <dsp:cNvPr id="0" name=""/>
        <dsp:cNvSpPr/>
      </dsp:nvSpPr>
      <dsp:spPr>
        <a:xfrm rot="2700000">
          <a:off x="4905599" y="1783424"/>
          <a:ext cx="553970" cy="7020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29937" y="1865084"/>
        <a:ext cx="387779" cy="421253"/>
      </dsp:txXfrm>
    </dsp:sp>
    <dsp:sp modelId="{26CFE303-1347-4CDE-9E82-F1BDB1D44676}">
      <dsp:nvSpPr>
        <dsp:cNvPr id="0" name=""/>
        <dsp:cNvSpPr/>
      </dsp:nvSpPr>
      <dsp:spPr>
        <a:xfrm>
          <a:off x="5258567" y="2210451"/>
          <a:ext cx="2080257" cy="2080257"/>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What Resonates With You?</a:t>
          </a:r>
        </a:p>
      </dsp:txBody>
      <dsp:txXfrm>
        <a:off x="5563214" y="2515098"/>
        <a:ext cx="1470963" cy="1470963"/>
      </dsp:txXfrm>
    </dsp:sp>
    <dsp:sp modelId="{22C3FDC9-5414-44F8-A2EE-1A3BBBB67C40}">
      <dsp:nvSpPr>
        <dsp:cNvPr id="0" name=""/>
        <dsp:cNvSpPr/>
      </dsp:nvSpPr>
      <dsp:spPr>
        <a:xfrm rot="8100000">
          <a:off x="4927771" y="3993475"/>
          <a:ext cx="553970" cy="702087"/>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069624" y="4075135"/>
        <a:ext cx="387779" cy="421253"/>
      </dsp:txXfrm>
    </dsp:sp>
    <dsp:sp modelId="{D7D92BAF-5677-4B56-9197-91B87AB6CA9D}">
      <dsp:nvSpPr>
        <dsp:cNvPr id="0" name=""/>
        <dsp:cNvSpPr/>
      </dsp:nvSpPr>
      <dsp:spPr>
        <a:xfrm>
          <a:off x="3048516" y="4420502"/>
          <a:ext cx="2080257" cy="2080257"/>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What is missing?</a:t>
          </a:r>
        </a:p>
      </dsp:txBody>
      <dsp:txXfrm>
        <a:off x="3353163" y="4725149"/>
        <a:ext cx="1470963" cy="1470963"/>
      </dsp:txXfrm>
    </dsp:sp>
    <dsp:sp modelId="{579724CB-CA13-4FA7-99E3-294C92478D10}">
      <dsp:nvSpPr>
        <dsp:cNvPr id="0" name=""/>
        <dsp:cNvSpPr/>
      </dsp:nvSpPr>
      <dsp:spPr>
        <a:xfrm rot="13500000">
          <a:off x="2717720" y="4015648"/>
          <a:ext cx="553970" cy="702087"/>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859573" y="4214822"/>
        <a:ext cx="387779" cy="421253"/>
      </dsp:txXfrm>
    </dsp:sp>
    <dsp:sp modelId="{B68829AE-44BC-4BFB-A432-7DDC4D92AB83}">
      <dsp:nvSpPr>
        <dsp:cNvPr id="0" name=""/>
        <dsp:cNvSpPr/>
      </dsp:nvSpPr>
      <dsp:spPr>
        <a:xfrm>
          <a:off x="838464" y="2210451"/>
          <a:ext cx="2080257" cy="208025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What is unclear?</a:t>
          </a:r>
        </a:p>
      </dsp:txBody>
      <dsp:txXfrm>
        <a:off x="1143111" y="2515098"/>
        <a:ext cx="1470963" cy="1470963"/>
      </dsp:txXfrm>
    </dsp:sp>
    <dsp:sp modelId="{4C75A170-A5AD-453A-93B5-A7899724335B}">
      <dsp:nvSpPr>
        <dsp:cNvPr id="0" name=""/>
        <dsp:cNvSpPr/>
      </dsp:nvSpPr>
      <dsp:spPr>
        <a:xfrm rot="18900000">
          <a:off x="2695547" y="1805596"/>
          <a:ext cx="553970" cy="702087"/>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719885" y="2004770"/>
        <a:ext cx="387779" cy="421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C50C-B51B-4C9C-9331-8AE6A8CC9074}">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8715DBCF-52DA-41F0-832A-052DD7096A01}">
      <dsp:nvSpPr>
        <dsp:cNvPr id="0" name=""/>
        <dsp:cNvSpPr/>
      </dsp:nvSpPr>
      <dsp:spPr>
        <a:xfrm>
          <a:off x="1868572" y="2308"/>
          <a:ext cx="3039665" cy="18237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Overview of NUE as Vision Document</a:t>
          </a:r>
        </a:p>
      </dsp:txBody>
      <dsp:txXfrm>
        <a:off x="1868572" y="2308"/>
        <a:ext cx="3039665" cy="1823799"/>
      </dsp:txXfrm>
    </dsp:sp>
    <dsp:sp modelId="{C7F84EA3-F75E-4850-A3F9-04B133E14C03}">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124DEF55-D7A2-4825-8276-27C2A88D8105}">
      <dsp:nvSpPr>
        <dsp:cNvPr id="0" name=""/>
        <dsp:cNvSpPr/>
      </dsp:nvSpPr>
      <dsp:spPr>
        <a:xfrm>
          <a:off x="5607361" y="2308"/>
          <a:ext cx="3039665" cy="182379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Presentation of Preliminary Recommendations for AAC feedback</a:t>
          </a:r>
        </a:p>
      </dsp:txBody>
      <dsp:txXfrm>
        <a:off x="5607361" y="2308"/>
        <a:ext cx="3039665" cy="1823799"/>
      </dsp:txXfrm>
    </dsp:sp>
    <dsp:sp modelId="{7BB1049C-FA1C-4F6E-AED1-61E5882EDB00}">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F7922BD3-8CD7-4A0C-A920-81C65BA62D00}">
      <dsp:nvSpPr>
        <dsp:cNvPr id="0" name=""/>
        <dsp:cNvSpPr/>
      </dsp:nvSpPr>
      <dsp:spPr>
        <a:xfrm>
          <a:off x="1868572" y="2525230"/>
          <a:ext cx="3039665" cy="182379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Feedback will be incorporated into June 23rd Retreat</a:t>
          </a:r>
        </a:p>
      </dsp:txBody>
      <dsp:txXfrm>
        <a:off x="1868572" y="2525230"/>
        <a:ext cx="3039665" cy="1823799"/>
      </dsp:txXfrm>
    </dsp:sp>
    <dsp:sp modelId="{31DAAE12-A54F-47EC-A444-BCB362D23BFC}">
      <dsp:nvSpPr>
        <dsp:cNvPr id="0" name=""/>
        <dsp:cNvSpPr/>
      </dsp:nvSpPr>
      <dsp:spPr>
        <a:xfrm>
          <a:off x="5607361" y="2525230"/>
          <a:ext cx="3039665" cy="182379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Final Report and Recommendations will be Presented to full Board in October</a:t>
          </a:r>
        </a:p>
      </dsp:txBody>
      <dsp:txXfrm>
        <a:off x="5607361" y="2525230"/>
        <a:ext cx="3039665" cy="1823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49E94-B378-4110-9AD9-F9276AE54289}">
      <dsp:nvSpPr>
        <dsp:cNvPr id="0" name=""/>
        <dsp:cNvSpPr/>
      </dsp:nvSpPr>
      <dsp:spPr>
        <a:xfrm>
          <a:off x="1409224" y="963130"/>
          <a:ext cx="5149856" cy="1788477"/>
        </a:xfrm>
        <a:prstGeom prst="ellipse">
          <a:avLst/>
        </a:prstGeom>
        <a:solidFill>
          <a:schemeClr val="accent4">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676C3CC9-1214-42D2-B4D9-E61401C2C864}">
      <dsp:nvSpPr>
        <dsp:cNvPr id="0" name=""/>
        <dsp:cNvSpPr/>
      </dsp:nvSpPr>
      <dsp:spPr>
        <a:xfrm>
          <a:off x="3493119" y="5342504"/>
          <a:ext cx="998034" cy="638741"/>
        </a:xfrm>
        <a:prstGeom prst="downArrow">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F06349D-C59E-43A0-8ED9-09901D429DB4}">
      <dsp:nvSpPr>
        <dsp:cNvPr id="0" name=""/>
        <dsp:cNvSpPr/>
      </dsp:nvSpPr>
      <dsp:spPr>
        <a:xfrm>
          <a:off x="1596854" y="5853498"/>
          <a:ext cx="4790564" cy="119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70C0"/>
              </a:solidFill>
            </a:rPr>
            <a:t>Launch the DHE Strategic Planning Process</a:t>
          </a:r>
        </a:p>
      </dsp:txBody>
      <dsp:txXfrm>
        <a:off x="1596854" y="5853498"/>
        <a:ext cx="4790564" cy="1197641"/>
      </dsp:txXfrm>
    </dsp:sp>
    <dsp:sp modelId="{D728EFA6-48AB-4393-B5C2-9488883F4C2B}">
      <dsp:nvSpPr>
        <dsp:cNvPr id="0" name=""/>
        <dsp:cNvSpPr/>
      </dsp:nvSpPr>
      <dsp:spPr>
        <a:xfrm>
          <a:off x="3281536" y="2889735"/>
          <a:ext cx="1796461" cy="179646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Re-Imagine the Student Experience Through NUE</a:t>
          </a:r>
        </a:p>
      </dsp:txBody>
      <dsp:txXfrm>
        <a:off x="3544622" y="3152821"/>
        <a:ext cx="1270289" cy="1270289"/>
      </dsp:txXfrm>
    </dsp:sp>
    <dsp:sp modelId="{7A31BF1E-0F03-49F1-9533-43EF5E89CA84}">
      <dsp:nvSpPr>
        <dsp:cNvPr id="0" name=""/>
        <dsp:cNvSpPr/>
      </dsp:nvSpPr>
      <dsp:spPr>
        <a:xfrm>
          <a:off x="1996068" y="1541990"/>
          <a:ext cx="1796461" cy="1796461"/>
        </a:xfrm>
        <a:prstGeom prst="ellips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Expand Data Dashboard </a:t>
          </a:r>
        </a:p>
      </dsp:txBody>
      <dsp:txXfrm>
        <a:off x="2259154" y="1805076"/>
        <a:ext cx="1270289" cy="1270289"/>
      </dsp:txXfrm>
    </dsp:sp>
    <dsp:sp modelId="{BB6CD32B-3EFA-4792-B5C0-05287D0DDDFF}">
      <dsp:nvSpPr>
        <dsp:cNvPr id="0" name=""/>
        <dsp:cNvSpPr/>
      </dsp:nvSpPr>
      <dsp:spPr>
        <a:xfrm>
          <a:off x="3832451" y="1107645"/>
          <a:ext cx="1796461" cy="1796461"/>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Policy &amp; Program Equity Audit</a:t>
          </a:r>
        </a:p>
      </dsp:txBody>
      <dsp:txXfrm>
        <a:off x="4095537" y="1370731"/>
        <a:ext cx="1270289" cy="1270289"/>
      </dsp:txXfrm>
    </dsp:sp>
    <dsp:sp modelId="{F985F866-29D2-49AE-8D3A-8B4E2ED7F9ED}">
      <dsp:nvSpPr>
        <dsp:cNvPr id="0" name=""/>
        <dsp:cNvSpPr/>
      </dsp:nvSpPr>
      <dsp:spPr>
        <a:xfrm>
          <a:off x="1231119" y="765874"/>
          <a:ext cx="5588991" cy="4471193"/>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3ECD4-ACE9-4B2D-9F7E-8693EF119EDF}">
      <dsp:nvSpPr>
        <dsp:cNvPr id="0" name=""/>
        <dsp:cNvSpPr/>
      </dsp:nvSpPr>
      <dsp:spPr>
        <a:xfrm>
          <a:off x="2525892" y="3"/>
          <a:ext cx="2235982" cy="2235982"/>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3200" b="1" kern="1200" dirty="0"/>
            <a:t>NUE</a:t>
          </a:r>
        </a:p>
      </dsp:txBody>
      <dsp:txXfrm>
        <a:off x="3084888" y="1117994"/>
        <a:ext cx="1117991" cy="1117991"/>
      </dsp:txXfrm>
    </dsp:sp>
    <dsp:sp modelId="{6E54E845-B82D-4756-B926-8782AAD6AC99}">
      <dsp:nvSpPr>
        <dsp:cNvPr id="0" name=""/>
        <dsp:cNvSpPr/>
      </dsp:nvSpPr>
      <dsp:spPr>
        <a:xfrm>
          <a:off x="1407901" y="2309247"/>
          <a:ext cx="2235982" cy="2157208"/>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Basic Needs Security Advisory Committee</a:t>
          </a:r>
        </a:p>
      </dsp:txBody>
      <dsp:txXfrm>
        <a:off x="1966897" y="3387851"/>
        <a:ext cx="1117991" cy="1078604"/>
      </dsp:txXfrm>
    </dsp:sp>
    <dsp:sp modelId="{2DD3BBCD-48FE-4A72-A599-50F11CB4E3FD}">
      <dsp:nvSpPr>
        <dsp:cNvPr id="0" name=""/>
        <dsp:cNvSpPr/>
      </dsp:nvSpPr>
      <dsp:spPr>
        <a:xfrm rot="10800000">
          <a:off x="2525892" y="2269860"/>
          <a:ext cx="2235982" cy="2235982"/>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OER &amp; Equity-Minded Assessment (AMCOA)</a:t>
          </a:r>
          <a:endParaRPr lang="en-US" sz="1400" b="1" kern="1200" dirty="0"/>
        </a:p>
      </dsp:txBody>
      <dsp:txXfrm rot="10800000">
        <a:off x="3084887" y="2269860"/>
        <a:ext cx="1117991" cy="1117991"/>
      </dsp:txXfrm>
    </dsp:sp>
    <dsp:sp modelId="{C2852D1C-7BC8-4410-B59E-BE9AFDD781FF}">
      <dsp:nvSpPr>
        <dsp:cNvPr id="0" name=""/>
        <dsp:cNvSpPr/>
      </dsp:nvSpPr>
      <dsp:spPr>
        <a:xfrm>
          <a:off x="3643883" y="2269860"/>
          <a:ext cx="2235982" cy="2235982"/>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Test-Optional Admissions Pilot</a:t>
          </a:r>
        </a:p>
      </dsp:txBody>
      <dsp:txXfrm>
        <a:off x="4202879" y="3387851"/>
        <a:ext cx="1117991" cy="1117991"/>
      </dsp:txXfrm>
    </dsp:sp>
    <dsp:sp modelId="{B539523B-D2F0-4100-8DF7-52C57E65856C}">
      <dsp:nvSpPr>
        <dsp:cNvPr id="0" name=""/>
        <dsp:cNvSpPr/>
      </dsp:nvSpPr>
      <dsp:spPr>
        <a:xfrm>
          <a:off x="289910" y="4505843"/>
          <a:ext cx="2235982" cy="2235982"/>
        </a:xfrm>
        <a:prstGeom prst="triangl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Civic Learning &amp; Engagement Policy</a:t>
          </a:r>
        </a:p>
      </dsp:txBody>
      <dsp:txXfrm>
        <a:off x="848906" y="5623834"/>
        <a:ext cx="1117991" cy="1117991"/>
      </dsp:txXfrm>
    </dsp:sp>
    <dsp:sp modelId="{C367F779-669C-4777-9CE9-CD81D3EF7535}">
      <dsp:nvSpPr>
        <dsp:cNvPr id="0" name=""/>
        <dsp:cNvSpPr/>
      </dsp:nvSpPr>
      <dsp:spPr>
        <a:xfrm rot="10800000">
          <a:off x="1407901" y="4505843"/>
          <a:ext cx="2235982" cy="2235982"/>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Dev Ed Reform &amp;  Mass-Transfer</a:t>
          </a:r>
        </a:p>
      </dsp:txBody>
      <dsp:txXfrm rot="10800000">
        <a:off x="1966896" y="4505843"/>
        <a:ext cx="1117991" cy="1117991"/>
      </dsp:txXfrm>
    </dsp:sp>
    <dsp:sp modelId="{2D776044-5C21-420D-A4D3-C55B98E4B99E}">
      <dsp:nvSpPr>
        <dsp:cNvPr id="0" name=""/>
        <dsp:cNvSpPr/>
      </dsp:nvSpPr>
      <dsp:spPr>
        <a:xfrm>
          <a:off x="2525892" y="4505843"/>
          <a:ext cx="2235982" cy="2235982"/>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CPL/PLA Consortium</a:t>
          </a:r>
          <a:endParaRPr lang="en-US" sz="1400" b="1" kern="1200" dirty="0"/>
        </a:p>
      </dsp:txBody>
      <dsp:txXfrm>
        <a:off x="3084888" y="5623834"/>
        <a:ext cx="1117991" cy="1117991"/>
      </dsp:txXfrm>
    </dsp:sp>
    <dsp:sp modelId="{45ECE1DF-719C-4392-A67E-8B414D98DF92}">
      <dsp:nvSpPr>
        <dsp:cNvPr id="0" name=""/>
        <dsp:cNvSpPr/>
      </dsp:nvSpPr>
      <dsp:spPr>
        <a:xfrm rot="10800000">
          <a:off x="3643883" y="4505843"/>
          <a:ext cx="2235982" cy="2235982"/>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CDEP and Early College</a:t>
          </a:r>
        </a:p>
      </dsp:txBody>
      <dsp:txXfrm rot="10800000">
        <a:off x="4202878" y="4505843"/>
        <a:ext cx="1117991" cy="1117991"/>
      </dsp:txXfrm>
    </dsp:sp>
    <dsp:sp modelId="{444925F2-51E5-4898-B184-2D15A61CF5CB}">
      <dsp:nvSpPr>
        <dsp:cNvPr id="0" name=""/>
        <dsp:cNvSpPr/>
      </dsp:nvSpPr>
      <dsp:spPr>
        <a:xfrm>
          <a:off x="4761875" y="4505843"/>
          <a:ext cx="2235982" cy="2235982"/>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MassTeach</a:t>
          </a:r>
          <a:r>
            <a:rPr lang="en-US" sz="1400" b="1" kern="1200" dirty="0"/>
            <a:t> &amp; STEM Starter</a:t>
          </a:r>
        </a:p>
      </dsp:txBody>
      <dsp:txXfrm>
        <a:off x="5320871" y="5623834"/>
        <a:ext cx="1117991" cy="1117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91A2-25C2-CB41-8B77-3F76DF52E4A4}">
      <dsp:nvSpPr>
        <dsp:cNvPr id="0" name=""/>
        <dsp:cNvSpPr/>
      </dsp:nvSpPr>
      <dsp:spPr>
        <a:xfrm>
          <a:off x="1011" y="2049"/>
          <a:ext cx="8810673" cy="1605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Steering Committee</a:t>
          </a:r>
        </a:p>
        <a:p>
          <a:pPr marL="0" lvl="0" indent="0" algn="ctr" defTabSz="1244600">
            <a:lnSpc>
              <a:spcPct val="90000"/>
            </a:lnSpc>
            <a:spcBef>
              <a:spcPct val="0"/>
            </a:spcBef>
            <a:spcAft>
              <a:spcPct val="35000"/>
            </a:spcAft>
            <a:buNone/>
          </a:pPr>
          <a:r>
            <a:rPr lang="en-US" sz="2000" b="1" kern="1200" dirty="0">
              <a:solidFill>
                <a:schemeClr val="bg1"/>
              </a:solidFill>
            </a:rPr>
            <a:t>Co-Chairs: Patty Eppinger and Dr. Constanza Cabello</a:t>
          </a:r>
        </a:p>
      </dsp:txBody>
      <dsp:txXfrm>
        <a:off x="48025" y="49063"/>
        <a:ext cx="8716645" cy="1511160"/>
      </dsp:txXfrm>
    </dsp:sp>
    <dsp:sp modelId="{941E8E3E-1293-C04A-8DFD-1085DB29AC4F}">
      <dsp:nvSpPr>
        <dsp:cNvPr id="0" name=""/>
        <dsp:cNvSpPr/>
      </dsp:nvSpPr>
      <dsp:spPr>
        <a:xfrm>
          <a:off x="1011" y="1761701"/>
          <a:ext cx="4346147" cy="1605188"/>
        </a:xfrm>
        <a:prstGeom prst="roundRect">
          <a:avLst>
            <a:gd name="adj" fmla="val 10000"/>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C000"/>
              </a:solidFill>
            </a:rPr>
            <a:t>Teaching and Learning Committee</a:t>
          </a:r>
        </a:p>
        <a:p>
          <a:pPr marL="0" lvl="0" indent="0" algn="ctr" defTabSz="1066800">
            <a:lnSpc>
              <a:spcPct val="90000"/>
            </a:lnSpc>
            <a:spcBef>
              <a:spcPct val="0"/>
            </a:spcBef>
            <a:spcAft>
              <a:spcPct val="35000"/>
            </a:spcAft>
            <a:buNone/>
          </a:pPr>
          <a:r>
            <a:rPr lang="en-US" sz="1800" b="1" kern="1200" dirty="0">
              <a:solidFill>
                <a:srgbClr val="FFC000"/>
              </a:solidFill>
            </a:rPr>
            <a:t>Tri-Chairs: Dr. Paul Hernandez, Cynthia Lynch, and Dimitri Moore</a:t>
          </a:r>
        </a:p>
      </dsp:txBody>
      <dsp:txXfrm>
        <a:off x="48025" y="1808715"/>
        <a:ext cx="4252119" cy="1511160"/>
      </dsp:txXfrm>
    </dsp:sp>
    <dsp:sp modelId="{C97360F2-A37F-B345-A777-E313B1F95311}">
      <dsp:nvSpPr>
        <dsp:cNvPr id="0" name=""/>
        <dsp:cNvSpPr/>
      </dsp:nvSpPr>
      <dsp:spPr>
        <a:xfrm>
          <a:off x="1011" y="3521353"/>
          <a:ext cx="1409256" cy="1605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lumMod val="90000"/>
                  <a:lumOff val="10000"/>
                </a:schemeClr>
              </a:solidFill>
            </a:rPr>
            <a:t>Faculty, Curriculum and Pedagogy</a:t>
          </a:r>
        </a:p>
      </dsp:txBody>
      <dsp:txXfrm>
        <a:off x="42287" y="3562629"/>
        <a:ext cx="1326704" cy="1522636"/>
      </dsp:txXfrm>
    </dsp:sp>
    <dsp:sp modelId="{DB325A54-E975-3845-837F-A70C9E2D30CF}">
      <dsp:nvSpPr>
        <dsp:cNvPr id="0" name=""/>
        <dsp:cNvSpPr/>
      </dsp:nvSpPr>
      <dsp:spPr>
        <a:xfrm>
          <a:off x="1469456" y="3521353"/>
          <a:ext cx="1409256" cy="1605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lumMod val="90000"/>
                  <a:lumOff val="10000"/>
                </a:schemeClr>
              </a:solidFill>
            </a:rPr>
            <a:t>Professional Development and Assessment</a:t>
          </a:r>
        </a:p>
      </dsp:txBody>
      <dsp:txXfrm>
        <a:off x="1510732" y="3562629"/>
        <a:ext cx="1326704" cy="1522636"/>
      </dsp:txXfrm>
    </dsp:sp>
    <dsp:sp modelId="{4A8A3857-E439-2A41-8CA6-27EF021EF584}">
      <dsp:nvSpPr>
        <dsp:cNvPr id="0" name=""/>
        <dsp:cNvSpPr/>
      </dsp:nvSpPr>
      <dsp:spPr>
        <a:xfrm>
          <a:off x="2937902" y="3521353"/>
          <a:ext cx="1409256" cy="1605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lumMod val="90000"/>
                  <a:lumOff val="10000"/>
                </a:schemeClr>
              </a:solidFill>
            </a:rPr>
            <a:t>Foundational Elements</a:t>
          </a:r>
        </a:p>
      </dsp:txBody>
      <dsp:txXfrm>
        <a:off x="2979178" y="3562629"/>
        <a:ext cx="1326704" cy="1522636"/>
      </dsp:txXfrm>
    </dsp:sp>
    <dsp:sp modelId="{DF587B5F-512E-374E-B1FD-5B80E0E46BAA}">
      <dsp:nvSpPr>
        <dsp:cNvPr id="0" name=""/>
        <dsp:cNvSpPr/>
      </dsp:nvSpPr>
      <dsp:spPr>
        <a:xfrm>
          <a:off x="4465536" y="1761701"/>
          <a:ext cx="4346147" cy="1605188"/>
        </a:xfrm>
        <a:prstGeom prst="roundRect">
          <a:avLst>
            <a:gd name="adj" fmla="val 10000"/>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C000"/>
              </a:solidFill>
            </a:rPr>
            <a:t>Student-Ready Institutions Committee</a:t>
          </a:r>
        </a:p>
        <a:p>
          <a:pPr marL="0" lvl="0" indent="0" algn="ctr" defTabSz="1066800">
            <a:lnSpc>
              <a:spcPct val="90000"/>
            </a:lnSpc>
            <a:spcBef>
              <a:spcPct val="0"/>
            </a:spcBef>
            <a:spcAft>
              <a:spcPct val="35000"/>
            </a:spcAft>
            <a:buNone/>
          </a:pPr>
          <a:r>
            <a:rPr lang="en-US" sz="1800" b="1" kern="1200" dirty="0">
              <a:solidFill>
                <a:srgbClr val="FFC000"/>
              </a:solidFill>
            </a:rPr>
            <a:t>Tri-Chairs: Dr. Deanna </a:t>
          </a:r>
          <a:r>
            <a:rPr lang="en-US" sz="1800" b="1" kern="1200" dirty="0" err="1">
              <a:solidFill>
                <a:srgbClr val="FFC000"/>
              </a:solidFill>
            </a:rPr>
            <a:t>Yameen</a:t>
          </a:r>
          <a:r>
            <a:rPr lang="en-US" sz="1800" b="1" kern="1200" dirty="0">
              <a:solidFill>
                <a:srgbClr val="FFC000"/>
              </a:solidFill>
            </a:rPr>
            <a:t>, Marquis Taylor, and </a:t>
          </a:r>
          <a:r>
            <a:rPr lang="en-US" sz="1800" b="1" kern="1200" dirty="0" err="1">
              <a:solidFill>
                <a:srgbClr val="FFC000"/>
              </a:solidFill>
            </a:rPr>
            <a:t>Dezary</a:t>
          </a:r>
          <a:r>
            <a:rPr lang="en-US" sz="1800" b="1" kern="1200" dirty="0">
              <a:solidFill>
                <a:srgbClr val="FFC000"/>
              </a:solidFill>
            </a:rPr>
            <a:t> Guzman</a:t>
          </a:r>
        </a:p>
      </dsp:txBody>
      <dsp:txXfrm>
        <a:off x="4512550" y="1808715"/>
        <a:ext cx="4252119" cy="1511160"/>
      </dsp:txXfrm>
    </dsp:sp>
    <dsp:sp modelId="{FF354615-B738-9246-BCAA-602C67EA2BC1}">
      <dsp:nvSpPr>
        <dsp:cNvPr id="0" name=""/>
        <dsp:cNvSpPr/>
      </dsp:nvSpPr>
      <dsp:spPr>
        <a:xfrm>
          <a:off x="4465536" y="3521353"/>
          <a:ext cx="1409256" cy="1605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lumMod val="90000"/>
                  <a:lumOff val="10000"/>
                </a:schemeClr>
              </a:solidFill>
            </a:rPr>
            <a:t>Institutional Culture</a:t>
          </a:r>
        </a:p>
      </dsp:txBody>
      <dsp:txXfrm>
        <a:off x="4506812" y="3562629"/>
        <a:ext cx="1326704" cy="1522636"/>
      </dsp:txXfrm>
    </dsp:sp>
    <dsp:sp modelId="{E39D020F-EAA0-7648-BFF4-908D94C83136}">
      <dsp:nvSpPr>
        <dsp:cNvPr id="0" name=""/>
        <dsp:cNvSpPr/>
      </dsp:nvSpPr>
      <dsp:spPr>
        <a:xfrm>
          <a:off x="5933982" y="3521353"/>
          <a:ext cx="1409256" cy="1605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lumMod val="90000"/>
                  <a:lumOff val="10000"/>
                </a:schemeClr>
              </a:solidFill>
            </a:rPr>
            <a:t>Transitions</a:t>
          </a:r>
        </a:p>
      </dsp:txBody>
      <dsp:txXfrm>
        <a:off x="5975258" y="3562629"/>
        <a:ext cx="1326704" cy="1522636"/>
      </dsp:txXfrm>
    </dsp:sp>
    <dsp:sp modelId="{9B345FC7-39F9-F240-83E1-1BAEBDCC59B7}">
      <dsp:nvSpPr>
        <dsp:cNvPr id="0" name=""/>
        <dsp:cNvSpPr/>
      </dsp:nvSpPr>
      <dsp:spPr>
        <a:xfrm>
          <a:off x="7402427" y="3521353"/>
          <a:ext cx="1409256" cy="16051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lumMod val="90000"/>
                  <a:lumOff val="10000"/>
                </a:schemeClr>
              </a:solidFill>
            </a:rPr>
            <a:t>Holistic Student Supports</a:t>
          </a:r>
        </a:p>
      </dsp:txBody>
      <dsp:txXfrm>
        <a:off x="7443703" y="3562629"/>
        <a:ext cx="1326704" cy="1522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1BE10-FBC4-49D9-B3A7-9B9BFFB2F14F}">
      <dsp:nvSpPr>
        <dsp:cNvPr id="0" name=""/>
        <dsp:cNvSpPr/>
      </dsp:nvSpPr>
      <dsp:spPr>
        <a:xfrm>
          <a:off x="783725" y="0"/>
          <a:ext cx="8882222" cy="501378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D532A-8B97-4F01-B9EC-4D3BB39D7475}">
      <dsp:nvSpPr>
        <dsp:cNvPr id="0" name=""/>
        <dsp:cNvSpPr/>
      </dsp:nvSpPr>
      <dsp:spPr>
        <a:xfrm>
          <a:off x="4592" y="1504136"/>
          <a:ext cx="2007786" cy="2005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Monthly Committee Meetings</a:t>
          </a:r>
        </a:p>
      </dsp:txBody>
      <dsp:txXfrm>
        <a:off x="102493" y="1602037"/>
        <a:ext cx="1811984" cy="1809713"/>
      </dsp:txXfrm>
    </dsp:sp>
    <dsp:sp modelId="{E5F5A98B-8241-47E9-91D6-359A31CDF2CE}">
      <dsp:nvSpPr>
        <dsp:cNvPr id="0" name=""/>
        <dsp:cNvSpPr/>
      </dsp:nvSpPr>
      <dsp:spPr>
        <a:xfrm>
          <a:off x="2112767" y="1504136"/>
          <a:ext cx="2007786" cy="20055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Weekly/ Biweekly Working Group Meetings</a:t>
          </a:r>
        </a:p>
      </dsp:txBody>
      <dsp:txXfrm>
        <a:off x="2210668" y="1602037"/>
        <a:ext cx="1811984" cy="1809713"/>
      </dsp:txXfrm>
    </dsp:sp>
    <dsp:sp modelId="{858272F8-297E-4D9B-BE26-3EC9776B1C44}">
      <dsp:nvSpPr>
        <dsp:cNvPr id="0" name=""/>
        <dsp:cNvSpPr/>
      </dsp:nvSpPr>
      <dsp:spPr>
        <a:xfrm>
          <a:off x="4220943" y="1504136"/>
          <a:ext cx="2007786" cy="20055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6 Student Focus Groups with Students from NUE and SAC</a:t>
          </a:r>
        </a:p>
      </dsp:txBody>
      <dsp:txXfrm>
        <a:off x="4318844" y="1602037"/>
        <a:ext cx="1811984" cy="1809713"/>
      </dsp:txXfrm>
    </dsp:sp>
    <dsp:sp modelId="{D27E9E94-78CF-40C9-BF33-992391F60C3A}">
      <dsp:nvSpPr>
        <dsp:cNvPr id="0" name=""/>
        <dsp:cNvSpPr/>
      </dsp:nvSpPr>
      <dsp:spPr>
        <a:xfrm>
          <a:off x="6329119" y="1504136"/>
          <a:ext cx="2007786" cy="2005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Three All-Committee Joint Meetings</a:t>
          </a:r>
        </a:p>
      </dsp:txBody>
      <dsp:txXfrm>
        <a:off x="6427020" y="1602037"/>
        <a:ext cx="1811984" cy="1809713"/>
      </dsp:txXfrm>
    </dsp:sp>
    <dsp:sp modelId="{DB81674B-0F4B-4AC9-84AE-4A206311DA69}">
      <dsp:nvSpPr>
        <dsp:cNvPr id="0" name=""/>
        <dsp:cNvSpPr/>
      </dsp:nvSpPr>
      <dsp:spPr>
        <a:xfrm>
          <a:off x="8437295" y="1504136"/>
          <a:ext cx="2007786" cy="20055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One All-Committee Retreat (upcoming)</a:t>
          </a:r>
        </a:p>
      </dsp:txBody>
      <dsp:txXfrm>
        <a:off x="8535196" y="1602037"/>
        <a:ext cx="1811984" cy="1809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A8312-40DF-40A8-864D-62BD17D281A8}">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The Equity Agenda will be the guiding paradigm for the curricular and co-curricular undergraduate experience </a:t>
          </a:r>
          <a:endParaRPr lang="en-US" sz="2100" kern="1200" dirty="0"/>
        </a:p>
      </dsp:txBody>
      <dsp:txXfrm>
        <a:off x="0" y="39687"/>
        <a:ext cx="3286125" cy="1971675"/>
      </dsp:txXfrm>
    </dsp:sp>
    <dsp:sp modelId="{5104EE5C-F86C-4B04-9275-B99224874B50}">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The access, success, retention, persistence and graduation of our Black, Latinx, Asian, Indigenous and other students of color will be prioritized</a:t>
          </a:r>
          <a:endParaRPr lang="en-US" sz="2100" kern="1200" dirty="0"/>
        </a:p>
      </dsp:txBody>
      <dsp:txXfrm>
        <a:off x="3614737" y="39687"/>
        <a:ext cx="3286125" cy="1971675"/>
      </dsp:txXfrm>
    </dsp:sp>
    <dsp:sp modelId="{F0FF8E49-4761-4AAF-8DD8-AA95D516A850}">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Data must be both disaggregated and intersectional</a:t>
          </a:r>
          <a:r>
            <a:rPr lang="en-US" sz="2100" kern="1200" dirty="0"/>
            <a:t>  </a:t>
          </a:r>
        </a:p>
      </dsp:txBody>
      <dsp:txXfrm>
        <a:off x="7229475" y="39687"/>
        <a:ext cx="3286125" cy="1971675"/>
      </dsp:txXfrm>
    </dsp:sp>
    <dsp:sp modelId="{299A3B1C-70D7-44B6-9E9A-2145F96083E5}">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Equity-based policy and program audits will be regularly implemented by institutions and system</a:t>
          </a:r>
          <a:endParaRPr lang="en-US" sz="2100" kern="1200" dirty="0"/>
        </a:p>
      </dsp:txBody>
      <dsp:txXfrm>
        <a:off x="0" y="2339975"/>
        <a:ext cx="3286125" cy="1971675"/>
      </dsp:txXfrm>
    </dsp:sp>
    <dsp:sp modelId="{057E2D73-E2FC-4A9C-B076-A25E83C5FBA3}">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All trustees, executives, faculty, and staff will participate in racial educational equity professional  development</a:t>
          </a:r>
          <a:endParaRPr lang="en-US" sz="2100" kern="1200" dirty="0"/>
        </a:p>
      </dsp:txBody>
      <dsp:txXfrm>
        <a:off x="3614737" y="2339975"/>
        <a:ext cx="3286125" cy="1971675"/>
      </dsp:txXfrm>
    </dsp:sp>
    <dsp:sp modelId="{B039473F-E91B-4E12-89A3-4912193E91D5}">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Accountability structures will be created to ensure that racial equity and justice progress is being made </a:t>
          </a:r>
          <a:endParaRPr lang="en-US" sz="2100" kern="1200"/>
        </a:p>
      </dsp:txBody>
      <dsp:txXfrm>
        <a:off x="7229475"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251AC-D1B3-4BAA-88F9-4C4261171BEE}">
      <dsp:nvSpPr>
        <dsp:cNvPr id="0" name=""/>
        <dsp:cNvSpPr/>
      </dsp:nvSpPr>
      <dsp:spPr>
        <a:xfrm>
          <a:off x="0" y="259514"/>
          <a:ext cx="6556248" cy="27310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08838" tIns="354076" rIns="508838"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Replace race-neutral admissions policies that have been shown to advantage white students with race-conscious admissions policies and practices</a:t>
          </a:r>
        </a:p>
        <a:p>
          <a:pPr marL="171450" lvl="1" indent="-171450" algn="l" defTabSz="755650">
            <a:lnSpc>
              <a:spcPct val="90000"/>
            </a:lnSpc>
            <a:spcBef>
              <a:spcPct val="0"/>
            </a:spcBef>
            <a:spcAft>
              <a:spcPct val="15000"/>
            </a:spcAft>
            <a:buChar char="•"/>
          </a:pPr>
          <a:r>
            <a:rPr lang="en-US" sz="1700" b="1" kern="1200" dirty="0"/>
            <a:t>Eliminate barriers in application and enrollment for students of color and for populations of students where students of color are over-represented</a:t>
          </a:r>
        </a:p>
        <a:p>
          <a:pPr marL="171450" lvl="1" indent="-171450" algn="l" defTabSz="755650">
            <a:lnSpc>
              <a:spcPct val="90000"/>
            </a:lnSpc>
            <a:spcBef>
              <a:spcPct val="0"/>
            </a:spcBef>
            <a:spcAft>
              <a:spcPct val="15000"/>
            </a:spcAft>
            <a:buChar char="•"/>
          </a:pPr>
          <a:r>
            <a:rPr lang="en-US" sz="1700" b="1" kern="1200" dirty="0"/>
            <a:t>Achieve racial equity in enrollment and transfer, so that student diversity reflects the diversity of local and state populations. </a:t>
          </a:r>
        </a:p>
      </dsp:txBody>
      <dsp:txXfrm>
        <a:off x="0" y="259514"/>
        <a:ext cx="6556248" cy="2731050"/>
      </dsp:txXfrm>
    </dsp:sp>
    <dsp:sp modelId="{F78A9438-AB0D-48AB-A366-E91A20CF264D}">
      <dsp:nvSpPr>
        <dsp:cNvPr id="0" name=""/>
        <dsp:cNvSpPr/>
      </dsp:nvSpPr>
      <dsp:spPr>
        <a:xfrm>
          <a:off x="327812" y="0"/>
          <a:ext cx="458937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3467" tIns="0" rIns="173467" bIns="0" numCol="1" spcCol="1270" anchor="ctr" anchorCtr="0">
          <a:noAutofit/>
        </a:bodyPr>
        <a:lstStyle/>
        <a:p>
          <a:pPr marL="0" lvl="0" indent="0" algn="l" defTabSz="755650">
            <a:lnSpc>
              <a:spcPct val="90000"/>
            </a:lnSpc>
            <a:spcBef>
              <a:spcPct val="0"/>
            </a:spcBef>
            <a:spcAft>
              <a:spcPct val="35000"/>
            </a:spcAft>
            <a:buNone/>
          </a:pPr>
          <a:r>
            <a:rPr lang="en-US" sz="1700" b="1" kern="1200" dirty="0"/>
            <a:t>Goals</a:t>
          </a:r>
          <a:endParaRPr lang="en-US" sz="1700" kern="1200" dirty="0"/>
        </a:p>
      </dsp:txBody>
      <dsp:txXfrm>
        <a:off x="352310" y="24498"/>
        <a:ext cx="4540377" cy="452844"/>
      </dsp:txXfrm>
    </dsp:sp>
    <dsp:sp modelId="{FCC9538C-9354-4231-821B-9389C1170DDB}">
      <dsp:nvSpPr>
        <dsp:cNvPr id="0" name=""/>
        <dsp:cNvSpPr/>
      </dsp:nvSpPr>
      <dsp:spPr>
        <a:xfrm>
          <a:off x="0" y="3333285"/>
          <a:ext cx="6556248" cy="2784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08838" tIns="354076" rIns="508838"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Examine admissions practices through a racial equity lens</a:t>
          </a:r>
          <a:endParaRPr lang="en-US" sz="1700" kern="1200" dirty="0"/>
        </a:p>
        <a:p>
          <a:pPr marL="171450" lvl="1" indent="-171450" algn="l" defTabSz="755650">
            <a:lnSpc>
              <a:spcPct val="90000"/>
            </a:lnSpc>
            <a:spcBef>
              <a:spcPct val="0"/>
            </a:spcBef>
            <a:spcAft>
              <a:spcPct val="15000"/>
            </a:spcAft>
            <a:buChar char="•"/>
          </a:pPr>
          <a:r>
            <a:rPr lang="en-US" sz="1700" b="1" kern="1200" dirty="0"/>
            <a:t>Develop “opt-out” admissions policies</a:t>
          </a:r>
          <a:endParaRPr lang="en-US" sz="1700" kern="1200" dirty="0"/>
        </a:p>
        <a:p>
          <a:pPr marL="171450" lvl="1" indent="-171450" algn="l" defTabSz="755650">
            <a:lnSpc>
              <a:spcPct val="90000"/>
            </a:lnSpc>
            <a:spcBef>
              <a:spcPct val="0"/>
            </a:spcBef>
            <a:spcAft>
              <a:spcPct val="15000"/>
            </a:spcAft>
            <a:buChar char="•"/>
          </a:pPr>
          <a:r>
            <a:rPr lang="en-US" sz="1700" b="1" kern="1200" dirty="0"/>
            <a:t>Develop a statewide dual admission program</a:t>
          </a:r>
          <a:endParaRPr lang="en-US" sz="1700" kern="1200" dirty="0"/>
        </a:p>
        <a:p>
          <a:pPr marL="171450" lvl="1" indent="-171450" algn="l" defTabSz="755650">
            <a:lnSpc>
              <a:spcPct val="90000"/>
            </a:lnSpc>
            <a:spcBef>
              <a:spcPct val="0"/>
            </a:spcBef>
            <a:spcAft>
              <a:spcPct val="15000"/>
            </a:spcAft>
            <a:buChar char="•"/>
          </a:pPr>
          <a:r>
            <a:rPr lang="en-US" sz="1700" b="1" kern="1200" dirty="0"/>
            <a:t>Institutions will be required to use the Massachusetts Articulated System of Transfer (MAST) common course numbering system</a:t>
          </a:r>
        </a:p>
        <a:p>
          <a:pPr marL="171450" lvl="1" indent="-171450" algn="l" defTabSz="755650">
            <a:lnSpc>
              <a:spcPct val="90000"/>
            </a:lnSpc>
            <a:spcBef>
              <a:spcPct val="0"/>
            </a:spcBef>
            <a:spcAft>
              <a:spcPct val="15000"/>
            </a:spcAft>
            <a:buChar char="•"/>
          </a:pPr>
          <a:r>
            <a:rPr lang="en-US" sz="1700" b="1" kern="1200" dirty="0"/>
            <a:t>Develop system that will automatically contact qualifying transfer students to complete the </a:t>
          </a:r>
          <a:r>
            <a:rPr lang="en-US" sz="1700" b="1" kern="1200" dirty="0" err="1"/>
            <a:t>ReverseTransfer</a:t>
          </a:r>
          <a:r>
            <a:rPr lang="en-US" sz="1700" b="1" kern="1200" dirty="0"/>
            <a:t>/FERPA release form when eligible for the associate degree. </a:t>
          </a:r>
          <a:r>
            <a:rPr lang="en-US" sz="1700" kern="1200" dirty="0"/>
            <a:t> </a:t>
          </a:r>
        </a:p>
      </dsp:txBody>
      <dsp:txXfrm>
        <a:off x="0" y="3333285"/>
        <a:ext cx="6556248" cy="2784600"/>
      </dsp:txXfrm>
    </dsp:sp>
    <dsp:sp modelId="{AAAC7549-CC32-4888-86C7-13DDEEC80FBA}">
      <dsp:nvSpPr>
        <dsp:cNvPr id="0" name=""/>
        <dsp:cNvSpPr/>
      </dsp:nvSpPr>
      <dsp:spPr>
        <a:xfrm>
          <a:off x="327812" y="3082365"/>
          <a:ext cx="4589373" cy="501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3467" tIns="0" rIns="173467" bIns="0" numCol="1" spcCol="1270" anchor="ctr" anchorCtr="0">
          <a:noAutofit/>
        </a:bodyPr>
        <a:lstStyle/>
        <a:p>
          <a:pPr marL="0" lvl="0" indent="0" algn="l" defTabSz="755650">
            <a:lnSpc>
              <a:spcPct val="90000"/>
            </a:lnSpc>
            <a:spcBef>
              <a:spcPct val="0"/>
            </a:spcBef>
            <a:spcAft>
              <a:spcPct val="35000"/>
            </a:spcAft>
            <a:buNone/>
          </a:pPr>
          <a:r>
            <a:rPr lang="en-US" sz="1700" b="1" kern="1200" dirty="0"/>
            <a:t>Key</a:t>
          </a:r>
          <a:r>
            <a:rPr lang="en-US" sz="1700" kern="1200" dirty="0"/>
            <a:t> </a:t>
          </a:r>
          <a:r>
            <a:rPr lang="en-US" sz="1700" b="1" kern="1200" dirty="0"/>
            <a:t>Preliminary</a:t>
          </a:r>
          <a:r>
            <a:rPr lang="en-US" sz="1700" kern="1200" dirty="0"/>
            <a:t> </a:t>
          </a:r>
          <a:r>
            <a:rPr lang="en-US" sz="1700" b="1" kern="1200" dirty="0"/>
            <a:t>Recommendations</a:t>
          </a:r>
        </a:p>
      </dsp:txBody>
      <dsp:txXfrm>
        <a:off x="352310" y="3106863"/>
        <a:ext cx="4540377"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7C67E-8009-492F-917E-006B81646DE3}">
      <dsp:nvSpPr>
        <dsp:cNvPr id="0" name=""/>
        <dsp:cNvSpPr/>
      </dsp:nvSpPr>
      <dsp:spPr>
        <a:xfrm>
          <a:off x="0" y="447464"/>
          <a:ext cx="6676579" cy="191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8177" tIns="395732" rIns="518177" bIns="135128" numCol="1" spcCol="1270" anchor="t" anchorCtr="0">
          <a:noAutofit/>
        </a:bodyPr>
        <a:lstStyle/>
        <a:p>
          <a:pPr marL="171450" lvl="1" indent="-171450" algn="l" defTabSz="844550">
            <a:lnSpc>
              <a:spcPct val="90000"/>
            </a:lnSpc>
            <a:spcBef>
              <a:spcPct val="0"/>
            </a:spcBef>
            <a:spcAft>
              <a:spcPct val="15000"/>
            </a:spcAft>
            <a:buChar char="•"/>
          </a:pPr>
          <a:r>
            <a:rPr lang="en-US" sz="1900" b="1" i="0" kern="1200" dirty="0"/>
            <a:t>Eliminate barriers for students of color to enroll in credit-bearing coursework </a:t>
          </a:r>
          <a:endParaRPr lang="en-US" sz="1900" b="1" kern="1200" dirty="0"/>
        </a:p>
        <a:p>
          <a:pPr marL="171450" lvl="1" indent="-171450" algn="l" defTabSz="844550">
            <a:lnSpc>
              <a:spcPct val="90000"/>
            </a:lnSpc>
            <a:spcBef>
              <a:spcPct val="0"/>
            </a:spcBef>
            <a:spcAft>
              <a:spcPct val="15000"/>
            </a:spcAft>
            <a:buChar char="•"/>
          </a:pPr>
          <a:r>
            <a:rPr lang="en-US" sz="1900" b="1" i="0" kern="1200" dirty="0"/>
            <a:t>Replace deficit and remediation models with asset and strengths-based approaches that recognize student cultural wealth</a:t>
          </a:r>
          <a:endParaRPr lang="en-US" sz="1900" b="1" kern="1200" dirty="0"/>
        </a:p>
      </dsp:txBody>
      <dsp:txXfrm>
        <a:off x="0" y="447464"/>
        <a:ext cx="6676579" cy="1915200"/>
      </dsp:txXfrm>
    </dsp:sp>
    <dsp:sp modelId="{4431D78D-6B48-4EAE-8A92-9FB34215AA39}">
      <dsp:nvSpPr>
        <dsp:cNvPr id="0" name=""/>
        <dsp:cNvSpPr/>
      </dsp:nvSpPr>
      <dsp:spPr>
        <a:xfrm>
          <a:off x="333829" y="171251"/>
          <a:ext cx="4673606"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651" tIns="0" rIns="176651" bIns="0" numCol="1" spcCol="1270" anchor="ctr" anchorCtr="0">
          <a:noAutofit/>
        </a:bodyPr>
        <a:lstStyle/>
        <a:p>
          <a:pPr marL="0" lvl="0" indent="0" algn="l" defTabSz="844550">
            <a:lnSpc>
              <a:spcPct val="90000"/>
            </a:lnSpc>
            <a:spcBef>
              <a:spcPct val="0"/>
            </a:spcBef>
            <a:spcAft>
              <a:spcPct val="35000"/>
            </a:spcAft>
            <a:buNone/>
          </a:pPr>
          <a:r>
            <a:rPr lang="en-US" sz="1900" b="1" i="0" kern="1200" dirty="0"/>
            <a:t>Goals </a:t>
          </a:r>
          <a:endParaRPr lang="en-US" sz="1900" b="1" kern="1200" dirty="0"/>
        </a:p>
      </dsp:txBody>
      <dsp:txXfrm>
        <a:off x="361209" y="198631"/>
        <a:ext cx="4618846" cy="506120"/>
      </dsp:txXfrm>
    </dsp:sp>
    <dsp:sp modelId="{35DC1111-DF88-4BA8-9327-E4E34BE5D156}">
      <dsp:nvSpPr>
        <dsp:cNvPr id="0" name=""/>
        <dsp:cNvSpPr/>
      </dsp:nvSpPr>
      <dsp:spPr>
        <a:xfrm>
          <a:off x="0" y="2749931"/>
          <a:ext cx="6676579" cy="3351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8177" tIns="395732" rIns="518177"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Reconvene and charge</a:t>
          </a:r>
          <a:r>
            <a:rPr lang="en-US" sz="1900" b="1" i="0" kern="1200" dirty="0"/>
            <a:t> statewide Developmental Education Advisory Board with phasing out non-credit Developmental Education </a:t>
          </a:r>
          <a:endParaRPr lang="en-US" sz="1900" kern="1200" dirty="0"/>
        </a:p>
        <a:p>
          <a:pPr marL="171450" lvl="1" indent="-171450" algn="l" defTabSz="844550">
            <a:lnSpc>
              <a:spcPct val="90000"/>
            </a:lnSpc>
            <a:spcBef>
              <a:spcPct val="0"/>
            </a:spcBef>
            <a:spcAft>
              <a:spcPct val="15000"/>
            </a:spcAft>
            <a:buChar char="•"/>
          </a:pPr>
          <a:r>
            <a:rPr lang="en-US" sz="1900" b="1" kern="1200" dirty="0"/>
            <a:t>C</a:t>
          </a:r>
          <a:r>
            <a:rPr lang="en-US" sz="1900" b="1" i="0" kern="1200" dirty="0"/>
            <a:t>reate and charge a DHE-led state-wide ELL working group with redesigning and aligning ELL programs</a:t>
          </a:r>
          <a:endParaRPr lang="en-US" sz="1900" kern="1200" dirty="0"/>
        </a:p>
        <a:p>
          <a:pPr marL="171450" lvl="1" indent="-171450" algn="l" defTabSz="844550">
            <a:lnSpc>
              <a:spcPct val="90000"/>
            </a:lnSpc>
            <a:spcBef>
              <a:spcPct val="0"/>
            </a:spcBef>
            <a:spcAft>
              <a:spcPct val="15000"/>
            </a:spcAft>
            <a:buChar char="•"/>
          </a:pPr>
          <a:r>
            <a:rPr lang="en-US" sz="1900" b="1" kern="1200" dirty="0"/>
            <a:t>Strengthen Prior Learning Assessment (PLA or CPL) consortium by including 4-year Institutions</a:t>
          </a:r>
          <a:endParaRPr lang="en-US" sz="1900" kern="1200" dirty="0"/>
        </a:p>
        <a:p>
          <a:pPr marL="171450" lvl="1" indent="-171450" algn="l" defTabSz="844550">
            <a:lnSpc>
              <a:spcPct val="90000"/>
            </a:lnSpc>
            <a:spcBef>
              <a:spcPct val="0"/>
            </a:spcBef>
            <a:spcAft>
              <a:spcPct val="15000"/>
            </a:spcAft>
            <a:buChar char="•"/>
          </a:pPr>
          <a:r>
            <a:rPr lang="en-US" sz="1900" b="1" kern="1200" dirty="0"/>
            <a:t>Create t</a:t>
          </a:r>
          <a:r>
            <a:rPr lang="en-US" sz="1900" b="1" i="0" kern="1200" dirty="0"/>
            <a:t>ransfer agreement and partnership among all 4-year institutions to recognize Credit for Prior Learning awarded by community colleges</a:t>
          </a:r>
          <a:endParaRPr lang="en-US" sz="1900" kern="1200" dirty="0"/>
        </a:p>
      </dsp:txBody>
      <dsp:txXfrm>
        <a:off x="0" y="2749931"/>
        <a:ext cx="6676579" cy="3351600"/>
      </dsp:txXfrm>
    </dsp:sp>
    <dsp:sp modelId="{8CDB6F65-37FD-495C-B8F8-D21422C7E461}">
      <dsp:nvSpPr>
        <dsp:cNvPr id="0" name=""/>
        <dsp:cNvSpPr/>
      </dsp:nvSpPr>
      <dsp:spPr>
        <a:xfrm>
          <a:off x="333829" y="2469491"/>
          <a:ext cx="4673606"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651" tIns="0" rIns="176651" bIns="0" numCol="1" spcCol="1270" anchor="ctr" anchorCtr="0">
          <a:noAutofit/>
        </a:bodyPr>
        <a:lstStyle/>
        <a:p>
          <a:pPr marL="0" lvl="0" indent="0" algn="l" defTabSz="844550">
            <a:lnSpc>
              <a:spcPct val="90000"/>
            </a:lnSpc>
            <a:spcBef>
              <a:spcPct val="0"/>
            </a:spcBef>
            <a:spcAft>
              <a:spcPct val="35000"/>
            </a:spcAft>
            <a:buNone/>
          </a:pPr>
          <a:r>
            <a:rPr lang="en-US" sz="1900" b="1" kern="1200" dirty="0"/>
            <a:t>Key Preliminary Recommendations</a:t>
          </a:r>
        </a:p>
      </dsp:txBody>
      <dsp:txXfrm>
        <a:off x="361209" y="2496871"/>
        <a:ext cx="461884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FAC4F-D88A-2B42-82F6-26389BCE0AE7}"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B5FCA-FE75-114B-8355-0910E1035494}" type="slidenum">
              <a:rPr lang="en-US" smtClean="0"/>
              <a:t>‹#›</a:t>
            </a:fld>
            <a:endParaRPr lang="en-US"/>
          </a:p>
        </p:txBody>
      </p:sp>
    </p:spTree>
    <p:extLst>
      <p:ext uri="{BB962C8B-B14F-4D97-AF65-F5344CB8AC3E}">
        <p14:creationId xmlns:p14="http://schemas.microsoft.com/office/powerpoint/2010/main" val="201824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14</a:t>
            </a:fld>
            <a:endParaRPr lang="en-US"/>
          </a:p>
        </p:txBody>
      </p:sp>
    </p:spTree>
    <p:extLst>
      <p:ext uri="{BB962C8B-B14F-4D97-AF65-F5344CB8AC3E}">
        <p14:creationId xmlns:p14="http://schemas.microsoft.com/office/powerpoint/2010/main" val="123040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15</a:t>
            </a:fld>
            <a:endParaRPr lang="en-US"/>
          </a:p>
        </p:txBody>
      </p:sp>
    </p:spTree>
    <p:extLst>
      <p:ext uri="{BB962C8B-B14F-4D97-AF65-F5344CB8AC3E}">
        <p14:creationId xmlns:p14="http://schemas.microsoft.com/office/powerpoint/2010/main" val="338717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16</a:t>
            </a:fld>
            <a:endParaRPr lang="en-US"/>
          </a:p>
        </p:txBody>
      </p:sp>
    </p:spTree>
    <p:extLst>
      <p:ext uri="{BB962C8B-B14F-4D97-AF65-F5344CB8AC3E}">
        <p14:creationId xmlns:p14="http://schemas.microsoft.com/office/powerpoint/2010/main" val="389053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17</a:t>
            </a:fld>
            <a:endParaRPr lang="en-US"/>
          </a:p>
        </p:txBody>
      </p:sp>
    </p:spTree>
    <p:extLst>
      <p:ext uri="{BB962C8B-B14F-4D97-AF65-F5344CB8AC3E}">
        <p14:creationId xmlns:p14="http://schemas.microsoft.com/office/powerpoint/2010/main" val="272137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20</a:t>
            </a:fld>
            <a:endParaRPr lang="en-US"/>
          </a:p>
        </p:txBody>
      </p:sp>
    </p:spTree>
    <p:extLst>
      <p:ext uri="{BB962C8B-B14F-4D97-AF65-F5344CB8AC3E}">
        <p14:creationId xmlns:p14="http://schemas.microsoft.com/office/powerpoint/2010/main" val="152313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23</a:t>
            </a:fld>
            <a:endParaRPr lang="en-US"/>
          </a:p>
        </p:txBody>
      </p:sp>
    </p:spTree>
    <p:extLst>
      <p:ext uri="{BB962C8B-B14F-4D97-AF65-F5344CB8AC3E}">
        <p14:creationId xmlns:p14="http://schemas.microsoft.com/office/powerpoint/2010/main" val="105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B5FCA-FE75-114B-8355-0910E1035494}" type="slidenum">
              <a:rPr lang="en-US" smtClean="0"/>
              <a:t>24</a:t>
            </a:fld>
            <a:endParaRPr lang="en-US"/>
          </a:p>
        </p:txBody>
      </p:sp>
    </p:spTree>
    <p:extLst>
      <p:ext uri="{BB962C8B-B14F-4D97-AF65-F5344CB8AC3E}">
        <p14:creationId xmlns:p14="http://schemas.microsoft.com/office/powerpoint/2010/main" val="405908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5809F2-CB94-4141-87F0-EB8DF0B04BCF}"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111651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809F2-CB94-4141-87F0-EB8DF0B04BCF}"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410740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809F2-CB94-4141-87F0-EB8DF0B04BCF}"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160237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txBox="1">
            <a:spLocks/>
          </p:cNvSpPr>
          <p:nvPr/>
        </p:nvSpPr>
        <p:spPr>
          <a:xfrm>
            <a:off x="573617" y="690563"/>
            <a:ext cx="94488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508000" y="1600201"/>
            <a:ext cx="11176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06400" y="152400"/>
            <a:ext cx="11382963"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508000" y="533400"/>
            <a:ext cx="111760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91377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1"/>
          <p:cNvSpPr txBox="1">
            <a:spLocks/>
          </p:cNvSpPr>
          <p:nvPr/>
        </p:nvSpPr>
        <p:spPr>
          <a:xfrm>
            <a:off x="573617" y="690563"/>
            <a:ext cx="94488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508000" y="1600201"/>
            <a:ext cx="11176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06400" y="152400"/>
            <a:ext cx="11382963"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508000" y="533400"/>
            <a:ext cx="111760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32922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809F2-CB94-4141-87F0-EB8DF0B04BCF}"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131393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5809F2-CB94-4141-87F0-EB8DF0B04BCF}"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38806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5809F2-CB94-4141-87F0-EB8DF0B04BCF}"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362338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5809F2-CB94-4141-87F0-EB8DF0B04BCF}"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340929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5809F2-CB94-4141-87F0-EB8DF0B04BCF}"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357811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809F2-CB94-4141-87F0-EB8DF0B04BCF}"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230213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5809F2-CB94-4141-87F0-EB8DF0B04BCF}"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119272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5809F2-CB94-4141-87F0-EB8DF0B04BCF}"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442E5-B158-D44F-8B40-1867AD180800}" type="slidenum">
              <a:rPr lang="en-US" smtClean="0"/>
              <a:t>‹#›</a:t>
            </a:fld>
            <a:endParaRPr lang="en-US"/>
          </a:p>
        </p:txBody>
      </p:sp>
    </p:spTree>
    <p:extLst>
      <p:ext uri="{BB962C8B-B14F-4D97-AF65-F5344CB8AC3E}">
        <p14:creationId xmlns:p14="http://schemas.microsoft.com/office/powerpoint/2010/main" val="259329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809F2-CB94-4141-87F0-EB8DF0B04BCF}" type="datetimeFigureOut">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442E5-B158-D44F-8B40-1867AD180800}" type="slidenum">
              <a:rPr lang="en-US" smtClean="0"/>
              <a:t>‹#›</a:t>
            </a:fld>
            <a:endParaRPr lang="en-US"/>
          </a:p>
        </p:txBody>
      </p:sp>
    </p:spTree>
    <p:extLst>
      <p:ext uri="{BB962C8B-B14F-4D97-AF65-F5344CB8AC3E}">
        <p14:creationId xmlns:p14="http://schemas.microsoft.com/office/powerpoint/2010/main" val="26084180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DDBA3CF-5BEC-4FBB-A19E-FFD9E07B45EA}"/>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The New Undergraduate Experience Presentation Overview</a:t>
            </a:r>
          </a:p>
        </p:txBody>
      </p:sp>
      <p:graphicFrame>
        <p:nvGraphicFramePr>
          <p:cNvPr id="6" name="Content Placeholder 1">
            <a:extLst>
              <a:ext uri="{FF2B5EF4-FFF2-40B4-BE49-F238E27FC236}">
                <a16:creationId xmlns:a16="http://schemas.microsoft.com/office/drawing/2014/main" id="{D2F1FE8E-FF65-4A20-90CF-EE24D06464B2}"/>
              </a:ext>
            </a:extLst>
          </p:cNvPr>
          <p:cNvGraphicFramePr>
            <a:graphicFrameLocks noGrp="1"/>
          </p:cNvGraphicFramePr>
          <p:nvPr>
            <p:ph idx="1"/>
            <p:extLst>
              <p:ext uri="{D42A27DB-BD31-4B8C-83A1-F6EECF244321}">
                <p14:modId xmlns:p14="http://schemas.microsoft.com/office/powerpoint/2010/main" val="384934934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4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9A645-D9BA-46DB-B5EB-4065215EDD40}"/>
              </a:ext>
            </a:extLst>
          </p:cNvPr>
          <p:cNvSpPr>
            <a:spLocks noGrp="1"/>
          </p:cNvSpPr>
          <p:nvPr>
            <p:ph type="title"/>
          </p:nvPr>
        </p:nvSpPr>
        <p:spPr>
          <a:xfrm>
            <a:off x="838200" y="365124"/>
            <a:ext cx="6281791" cy="2614382"/>
          </a:xfrm>
        </p:spPr>
        <p:txBody>
          <a:bodyPr anchor="b">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b="1" dirty="0">
                <a:solidFill>
                  <a:srgbClr val="0070C0"/>
                </a:solidFill>
              </a:rPr>
              <a:t>Stakeholders and Process</a:t>
            </a:r>
            <a:br>
              <a:rPr lang="en-US" dirty="0"/>
            </a:br>
            <a:r>
              <a:rPr lang="en-US" sz="2200" b="1" dirty="0"/>
              <a:t>Broadly inclusive membership of 60+ people representing all 29 institutions, from Presidents and Chancellors to executive leadership, administrators, staff, faculty and students, and external partners such as employers, advocacy organizations, the K-12 sector, and the AAC&amp;U</a:t>
            </a:r>
            <a:br>
              <a:rPr lang="en-US" sz="2200" b="1" dirty="0"/>
            </a:br>
            <a:br>
              <a:rPr lang="en-US" sz="2000" dirty="0"/>
            </a:br>
            <a:endParaRPr lang="en-US" sz="2000" dirty="0"/>
          </a:p>
        </p:txBody>
      </p:sp>
      <p:graphicFrame>
        <p:nvGraphicFramePr>
          <p:cNvPr id="61" name="Content Placeholder 60">
            <a:extLst>
              <a:ext uri="{FF2B5EF4-FFF2-40B4-BE49-F238E27FC236}">
                <a16:creationId xmlns:a16="http://schemas.microsoft.com/office/drawing/2014/main" id="{9EDAE517-B165-4D00-ACDD-85548C8A2400}"/>
              </a:ext>
            </a:extLst>
          </p:cNvPr>
          <p:cNvGraphicFramePr>
            <a:graphicFrameLocks noGrp="1"/>
          </p:cNvGraphicFramePr>
          <p:nvPr>
            <p:ph idx="1"/>
            <p:extLst>
              <p:ext uri="{D42A27DB-BD31-4B8C-83A1-F6EECF244321}">
                <p14:modId xmlns:p14="http://schemas.microsoft.com/office/powerpoint/2010/main" val="1393793962"/>
              </p:ext>
            </p:extLst>
          </p:nvPr>
        </p:nvGraphicFramePr>
        <p:xfrm>
          <a:off x="904126" y="1726057"/>
          <a:ext cx="10449674" cy="5013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81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E9A5F3F-888F-4216-9CA5-D0C7C2E90EE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b="1" kern="1200">
                <a:solidFill>
                  <a:srgbClr val="FFFFFF"/>
                </a:solidFill>
                <a:latin typeface="+mj-lt"/>
                <a:ea typeface="+mj-ea"/>
                <a:cs typeface="+mj-cs"/>
              </a:rPr>
              <a:t>Key Themes from Student Focus Groups</a:t>
            </a:r>
            <a:br>
              <a:rPr lang="en-US" sz="4400" b="1" kern="1200">
                <a:solidFill>
                  <a:srgbClr val="FFFFFF"/>
                </a:solidFill>
                <a:latin typeface="+mj-lt"/>
                <a:ea typeface="+mj-ea"/>
                <a:cs typeface="+mj-cs"/>
              </a:rPr>
            </a:br>
            <a:endParaRPr lang="en-US" sz="4400" b="1" kern="120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2F07A6DC-5826-4944-95C0-205A949ACE63}"/>
              </a:ext>
            </a:extLst>
          </p:cNvPr>
          <p:cNvSpPr>
            <a:spLocks noGrp="1"/>
          </p:cNvSpPr>
          <p:nvPr>
            <p:ph idx="1"/>
          </p:nvPr>
        </p:nvSpPr>
        <p:spPr>
          <a:xfrm>
            <a:off x="4447308" y="118754"/>
            <a:ext cx="6906491" cy="6058210"/>
          </a:xfrm>
        </p:spPr>
        <p:txBody>
          <a:bodyPr vert="horz" lIns="91440" tIns="45720" rIns="91440" bIns="45720" rtlCol="0" anchor="ctr">
            <a:normAutofit/>
          </a:bodyPr>
          <a:lstStyle/>
          <a:p>
            <a:pPr marL="0">
              <a:spcBef>
                <a:spcPts val="1000"/>
              </a:spcBef>
            </a:pPr>
            <a:endParaRPr lang="en-US" sz="2500" b="1" dirty="0"/>
          </a:p>
          <a:p>
            <a:pPr marL="0">
              <a:spcBef>
                <a:spcPts val="1000"/>
              </a:spcBef>
            </a:pPr>
            <a:endParaRPr lang="en-US" sz="2500" b="1" dirty="0"/>
          </a:p>
          <a:p>
            <a:pPr marL="0">
              <a:spcBef>
                <a:spcPts val="1000"/>
              </a:spcBef>
            </a:pPr>
            <a:endParaRPr lang="en-US" sz="2500" b="1" dirty="0"/>
          </a:p>
          <a:p>
            <a:pPr marL="0" indent="0">
              <a:spcBef>
                <a:spcPts val="1000"/>
              </a:spcBef>
              <a:buNone/>
            </a:pPr>
            <a:r>
              <a:rPr lang="en-US" sz="2800" b="1" dirty="0">
                <a:solidFill>
                  <a:srgbClr val="0070C0"/>
                </a:solidFill>
              </a:rPr>
              <a:t>What Our Students Want: </a:t>
            </a:r>
          </a:p>
          <a:p>
            <a:pPr>
              <a:spcBef>
                <a:spcPts val="1000"/>
              </a:spcBef>
            </a:pPr>
            <a:r>
              <a:rPr lang="en-US" sz="2500" b="1" dirty="0">
                <a:effectLst/>
              </a:rPr>
              <a:t>Additional Support at Important Moments of Transition</a:t>
            </a:r>
            <a:endParaRPr lang="en-US" sz="2500" b="1" dirty="0"/>
          </a:p>
          <a:p>
            <a:pPr>
              <a:spcBef>
                <a:spcPts val="1000"/>
              </a:spcBef>
            </a:pPr>
            <a:r>
              <a:rPr lang="en-US" sz="2500" b="1" dirty="0"/>
              <a:t>To See Their </a:t>
            </a:r>
            <a:r>
              <a:rPr lang="en-US" sz="2500" b="1" dirty="0">
                <a:effectLst/>
              </a:rPr>
              <a:t>Identities Reflected and Valued in the Curriculum and on the Campus</a:t>
            </a:r>
          </a:p>
          <a:p>
            <a:pPr>
              <a:spcBef>
                <a:spcPts val="1000"/>
              </a:spcBef>
            </a:pPr>
            <a:r>
              <a:rPr lang="en-US" sz="2500" b="1" dirty="0"/>
              <a:t>To Be Represented in Student Government and to Have a Voice in Decisions that Affect Them</a:t>
            </a:r>
          </a:p>
          <a:p>
            <a:pPr>
              <a:spcBef>
                <a:spcPts val="1000"/>
              </a:spcBef>
            </a:pPr>
            <a:r>
              <a:rPr lang="en-US" sz="2500" b="1" dirty="0"/>
              <a:t>For Institutions to be </a:t>
            </a:r>
            <a:r>
              <a:rPr lang="en-US" sz="2500" b="1" dirty="0">
                <a:effectLst/>
              </a:rPr>
              <a:t>Transparent and Accountable in Implementing the Equity Agenda</a:t>
            </a:r>
            <a:endParaRPr lang="en-US" sz="2500" dirty="0">
              <a:effectLst/>
            </a:endParaRPr>
          </a:p>
          <a:p>
            <a:pPr marL="0">
              <a:spcBef>
                <a:spcPts val="1000"/>
              </a:spcBef>
            </a:pPr>
            <a:endParaRPr lang="en-US" sz="2500" b="1" dirty="0"/>
          </a:p>
        </p:txBody>
      </p:sp>
    </p:spTree>
    <p:extLst>
      <p:ext uri="{BB962C8B-B14F-4D97-AF65-F5344CB8AC3E}">
        <p14:creationId xmlns:p14="http://schemas.microsoft.com/office/powerpoint/2010/main" val="342958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CF15B7A-A3AD-4D62-9C82-E4DA33D149B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b="1" kern="1200">
                <a:solidFill>
                  <a:srgbClr val="FFFFFF"/>
                </a:solidFill>
                <a:latin typeface="+mj-lt"/>
                <a:ea typeface="+mj-ea"/>
                <a:cs typeface="+mj-cs"/>
              </a:rPr>
              <a:t>A Student Bill of Rights</a:t>
            </a:r>
          </a:p>
        </p:txBody>
      </p:sp>
      <p:sp>
        <p:nvSpPr>
          <p:cNvPr id="49" name="Arc 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Content Placeholder 1">
            <a:extLst>
              <a:ext uri="{FF2B5EF4-FFF2-40B4-BE49-F238E27FC236}">
                <a16:creationId xmlns:a16="http://schemas.microsoft.com/office/drawing/2014/main" id="{46916318-FFD1-4BA9-90F9-D42492A8B59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fontAlgn="base">
              <a:buNone/>
            </a:pPr>
            <a:endParaRPr lang="en-US" sz="1800" b="1" dirty="0"/>
          </a:p>
          <a:p>
            <a:pPr marL="0" indent="0" fontAlgn="base">
              <a:buNone/>
            </a:pPr>
            <a:r>
              <a:rPr lang="en-US" sz="2400" b="1" dirty="0">
                <a:solidFill>
                  <a:srgbClr val="0070C0"/>
                </a:solidFill>
              </a:rPr>
              <a:t>Students Have The Right To:</a:t>
            </a:r>
          </a:p>
          <a:p>
            <a:pPr fontAlgn="base"/>
            <a:r>
              <a:rPr lang="en-US" sz="1800" b="1" dirty="0"/>
              <a:t>C</a:t>
            </a:r>
            <a:r>
              <a:rPr lang="en-US" sz="1800" b="1" i="0" u="none" strike="noStrike" dirty="0">
                <a:effectLst/>
              </a:rPr>
              <a:t>lear, accessible, and understandable financial information, and affordable and predictable education costs </a:t>
            </a:r>
          </a:p>
          <a:p>
            <a:pPr fontAlgn="base"/>
            <a:r>
              <a:rPr lang="en-US" sz="1800" b="1" dirty="0"/>
              <a:t>Welcoming</a:t>
            </a:r>
            <a:r>
              <a:rPr lang="en-US" sz="1800" b="1" i="0" u="none" strike="noStrike" dirty="0">
                <a:effectLst/>
              </a:rPr>
              <a:t>, inclusive, and safe campus environments </a:t>
            </a:r>
          </a:p>
          <a:p>
            <a:pPr fontAlgn="base"/>
            <a:r>
              <a:rPr lang="en-US" sz="1800" b="1" i="0" u="none" strike="noStrike" dirty="0">
                <a:effectLst/>
              </a:rPr>
              <a:t>Equitable access to experiential learning opportunities, in and out of the classroom</a:t>
            </a:r>
          </a:p>
          <a:p>
            <a:pPr fontAlgn="base"/>
            <a:r>
              <a:rPr lang="en-US" sz="1800" b="1" dirty="0"/>
              <a:t>I</a:t>
            </a:r>
            <a:r>
              <a:rPr lang="en-US" sz="1800" b="1" i="0" u="none" strike="noStrike" dirty="0">
                <a:effectLst/>
              </a:rPr>
              <a:t>nclusive, anti-racist, and culturally responsive curricula and pedagogies</a:t>
            </a:r>
          </a:p>
          <a:p>
            <a:pPr fontAlgn="base"/>
            <a:r>
              <a:rPr lang="en-US" sz="1800" b="1" dirty="0"/>
              <a:t>D</a:t>
            </a:r>
            <a:r>
              <a:rPr lang="en-US" sz="1800" b="1" i="0" u="none" strike="noStrike" dirty="0">
                <a:effectLst/>
              </a:rPr>
              <a:t>iverse and supportive faculty and staff who are equity-minded higher education practitioners </a:t>
            </a:r>
          </a:p>
          <a:p>
            <a:pPr fontAlgn="base"/>
            <a:r>
              <a:rPr lang="en-US" sz="1800" b="1" dirty="0"/>
              <a:t>T</a:t>
            </a:r>
            <a:r>
              <a:rPr lang="en-US" sz="1800" b="1" i="0" u="none" strike="noStrike" dirty="0">
                <a:effectLst/>
              </a:rPr>
              <a:t>imely and relevant pathways to graduation and employment </a:t>
            </a:r>
          </a:p>
          <a:p>
            <a:pPr fontAlgn="base"/>
            <a:r>
              <a:rPr lang="en-US" sz="1800" b="1" dirty="0"/>
              <a:t>A</a:t>
            </a:r>
            <a:r>
              <a:rPr lang="en-US" sz="1800" b="1" i="0" u="none" strike="noStrike" dirty="0">
                <a:effectLst/>
              </a:rPr>
              <a:t> voice in the decisions that impact their education </a:t>
            </a:r>
            <a:endParaRPr lang="en-US" sz="1800" b="1" dirty="0"/>
          </a:p>
          <a:p>
            <a:pPr marL="0" indent="0">
              <a:buNone/>
            </a:pPr>
            <a:r>
              <a:rPr lang="en-US" sz="2400" b="1" dirty="0">
                <a:solidFill>
                  <a:srgbClr val="0070C0"/>
                </a:solidFill>
              </a:rPr>
              <a:t>But to fulfill these promises to all our students, we must focus on racial equity</a:t>
            </a:r>
          </a:p>
        </p:txBody>
      </p:sp>
    </p:spTree>
    <p:extLst>
      <p:ext uri="{BB962C8B-B14F-4D97-AF65-F5344CB8AC3E}">
        <p14:creationId xmlns:p14="http://schemas.microsoft.com/office/powerpoint/2010/main" val="389415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DD25088-FD6C-460B-AF92-0F41EFE331EC}"/>
              </a:ext>
            </a:extLst>
          </p:cNvPr>
          <p:cNvSpPr>
            <a:spLocks noGrp="1"/>
          </p:cNvSpPr>
          <p:nvPr>
            <p:ph type="title"/>
          </p:nvPr>
        </p:nvSpPr>
        <p:spPr>
          <a:xfrm>
            <a:off x="1210278" y="365125"/>
            <a:ext cx="9771446" cy="1325563"/>
          </a:xfrm>
        </p:spPr>
        <p:txBody>
          <a:bodyPr>
            <a:normAutofit/>
          </a:bodyPr>
          <a:lstStyle/>
          <a:p>
            <a:pPr algn="ctr"/>
            <a:r>
              <a:rPr lang="en-US" sz="5400" dirty="0"/>
              <a:t>Cross-Cutting Recommendations </a:t>
            </a:r>
          </a:p>
        </p:txBody>
      </p:sp>
      <p:graphicFrame>
        <p:nvGraphicFramePr>
          <p:cNvPr id="22" name="Content Placeholder 1">
            <a:extLst>
              <a:ext uri="{FF2B5EF4-FFF2-40B4-BE49-F238E27FC236}">
                <a16:creationId xmlns:a16="http://schemas.microsoft.com/office/drawing/2014/main" id="{0367E669-75AB-45D8-8686-B0277A5EBDC6}"/>
              </a:ext>
            </a:extLst>
          </p:cNvPr>
          <p:cNvGraphicFramePr>
            <a:graphicFrameLocks noGrp="1"/>
          </p:cNvGraphicFramePr>
          <p:nvPr>
            <p:ph idx="1"/>
            <p:extLst>
              <p:ext uri="{D42A27DB-BD31-4B8C-83A1-F6EECF244321}">
                <p14:modId xmlns:p14="http://schemas.microsoft.com/office/powerpoint/2010/main" val="3145541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93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54CC-DEC5-444F-98DA-D7CC580BCD4C}"/>
              </a:ext>
            </a:extLst>
          </p:cNvPr>
          <p:cNvSpPr>
            <a:spLocks noGrp="1"/>
          </p:cNvSpPr>
          <p:nvPr>
            <p:ph type="title"/>
          </p:nvPr>
        </p:nvSpPr>
        <p:spPr>
          <a:xfrm>
            <a:off x="233548" y="118754"/>
            <a:ext cx="4538477" cy="1128156"/>
          </a:xfrm>
        </p:spPr>
        <p:txBody>
          <a:bodyPr>
            <a:normAutofit/>
          </a:bodyPr>
          <a:lstStyle/>
          <a:p>
            <a:r>
              <a:rPr lang="en-US" b="1" dirty="0">
                <a:latin typeface="+mn-lt"/>
              </a:rPr>
              <a:t>Admissions &amp; Transfer</a:t>
            </a:r>
          </a:p>
        </p:txBody>
      </p:sp>
      <p:sp>
        <p:nvSpPr>
          <p:cNvPr id="2" name="Text Placeholder 1">
            <a:extLst>
              <a:ext uri="{FF2B5EF4-FFF2-40B4-BE49-F238E27FC236}">
                <a16:creationId xmlns:a16="http://schemas.microsoft.com/office/drawing/2014/main" id="{B00F6A29-5FC6-402D-A4B9-997AE3687AFC}"/>
              </a:ext>
            </a:extLst>
          </p:cNvPr>
          <p:cNvSpPr>
            <a:spLocks noGrp="1"/>
          </p:cNvSpPr>
          <p:nvPr>
            <p:ph type="body" sz="half" idx="2"/>
          </p:nvPr>
        </p:nvSpPr>
        <p:spPr/>
        <p:txBody>
          <a:bodyPr>
            <a:normAutofit/>
          </a:bodyPr>
          <a:lstStyle/>
          <a:p>
            <a:endParaRPr lang="en-US" dirty="0"/>
          </a:p>
          <a:p>
            <a:r>
              <a:rPr lang="en-US" sz="2800" b="1" dirty="0">
                <a:solidFill>
                  <a:srgbClr val="0070C0"/>
                </a:solidFill>
              </a:rPr>
              <a:t>Race-neutral admissions policies have resulted in greater under-representation of students of color at our 4-year institutions</a:t>
            </a:r>
          </a:p>
        </p:txBody>
      </p:sp>
      <p:graphicFrame>
        <p:nvGraphicFramePr>
          <p:cNvPr id="5" name="Chart 4">
            <a:extLst>
              <a:ext uri="{FF2B5EF4-FFF2-40B4-BE49-F238E27FC236}">
                <a16:creationId xmlns:a16="http://schemas.microsoft.com/office/drawing/2014/main" id="{9E2E5BAA-6A1D-4ADD-A7C1-1DC454EC9B99}"/>
              </a:ext>
            </a:extLst>
          </p:cNvPr>
          <p:cNvGraphicFramePr>
            <a:graphicFrameLocks/>
          </p:cNvGraphicFramePr>
          <p:nvPr>
            <p:extLst>
              <p:ext uri="{D42A27DB-BD31-4B8C-83A1-F6EECF244321}">
                <p14:modId xmlns:p14="http://schemas.microsoft.com/office/powerpoint/2010/main" val="3421382885"/>
              </p:ext>
            </p:extLst>
          </p:nvPr>
        </p:nvGraphicFramePr>
        <p:xfrm>
          <a:off x="5260770" y="201881"/>
          <a:ext cx="6697682" cy="665611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C68F41E-E5F8-40EA-A278-4B234A372751}"/>
              </a:ext>
            </a:extLst>
          </p:cNvPr>
          <p:cNvSpPr txBox="1"/>
          <p:nvPr/>
        </p:nvSpPr>
        <p:spPr>
          <a:xfrm flipH="1">
            <a:off x="970155" y="5464098"/>
            <a:ext cx="3267308" cy="646331"/>
          </a:xfrm>
          <a:prstGeom prst="rect">
            <a:avLst/>
          </a:prstGeom>
          <a:noFill/>
        </p:spPr>
        <p:txBody>
          <a:bodyPr wrap="square" rtlCol="0">
            <a:spAutoFit/>
          </a:bodyPr>
          <a:lstStyle/>
          <a:p>
            <a:r>
              <a:rPr lang="en-US" dirty="0"/>
              <a:t>Source: Education Trust’s State Equity Audit</a:t>
            </a:r>
          </a:p>
        </p:txBody>
      </p:sp>
    </p:spTree>
    <p:extLst>
      <p:ext uri="{BB962C8B-B14F-4D97-AF65-F5344CB8AC3E}">
        <p14:creationId xmlns:p14="http://schemas.microsoft.com/office/powerpoint/2010/main" val="109421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54CC-DEC5-444F-98DA-D7CC580BCD4C}"/>
              </a:ext>
            </a:extLst>
          </p:cNvPr>
          <p:cNvSpPr>
            <a:spLocks noGrp="1"/>
          </p:cNvSpPr>
          <p:nvPr>
            <p:ph type="title"/>
          </p:nvPr>
        </p:nvSpPr>
        <p:spPr>
          <a:xfrm>
            <a:off x="267630" y="457200"/>
            <a:ext cx="4504396" cy="1600200"/>
          </a:xfrm>
        </p:spPr>
        <p:txBody>
          <a:bodyPr>
            <a:normAutofit/>
          </a:bodyPr>
          <a:lstStyle/>
          <a:p>
            <a:r>
              <a:rPr lang="en-US" b="1" dirty="0">
                <a:latin typeface="+mn-lt"/>
              </a:rPr>
              <a:t>Admissions &amp; Transfer</a:t>
            </a:r>
          </a:p>
        </p:txBody>
      </p:sp>
      <p:graphicFrame>
        <p:nvGraphicFramePr>
          <p:cNvPr id="33" name="Content Placeholder 1">
            <a:extLst>
              <a:ext uri="{FF2B5EF4-FFF2-40B4-BE49-F238E27FC236}">
                <a16:creationId xmlns:a16="http://schemas.microsoft.com/office/drawing/2014/main" id="{53E291D5-6B2A-4D13-8D20-01FA554B5C59}"/>
              </a:ext>
            </a:extLst>
          </p:cNvPr>
          <p:cNvGraphicFramePr>
            <a:graphicFrameLocks noGrp="1"/>
          </p:cNvGraphicFramePr>
          <p:nvPr>
            <p:ph idx="1"/>
            <p:extLst>
              <p:ext uri="{D42A27DB-BD31-4B8C-83A1-F6EECF244321}">
                <p14:modId xmlns:p14="http://schemas.microsoft.com/office/powerpoint/2010/main" val="1821349170"/>
              </p:ext>
            </p:extLst>
          </p:nvPr>
        </p:nvGraphicFramePr>
        <p:xfrm>
          <a:off x="4983480" y="521209"/>
          <a:ext cx="6556248" cy="612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B00F6A29-5FC6-402D-A4B9-997AE3687AFC}"/>
              </a:ext>
            </a:extLst>
          </p:cNvPr>
          <p:cNvSpPr>
            <a:spLocks noGrp="1"/>
          </p:cNvSpPr>
          <p:nvPr>
            <p:ph type="body" sz="half" idx="2"/>
          </p:nvPr>
        </p:nvSpPr>
        <p:spPr>
          <a:xfrm>
            <a:off x="628334" y="2028826"/>
            <a:ext cx="3554730" cy="384333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p:txBody>
      </p:sp>
    </p:spTree>
    <p:extLst>
      <p:ext uri="{BB962C8B-B14F-4D97-AF65-F5344CB8AC3E}">
        <p14:creationId xmlns:p14="http://schemas.microsoft.com/office/powerpoint/2010/main" val="247645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08189-5018-4AAA-AEF9-A2CD514131ED}"/>
              </a:ext>
            </a:extLst>
          </p:cNvPr>
          <p:cNvSpPr>
            <a:spLocks noGrp="1"/>
          </p:cNvSpPr>
          <p:nvPr>
            <p:ph type="title"/>
          </p:nvPr>
        </p:nvSpPr>
        <p:spPr>
          <a:xfrm>
            <a:off x="839788" y="457200"/>
            <a:ext cx="3932237" cy="2230244"/>
          </a:xfrm>
        </p:spPr>
        <p:txBody>
          <a:bodyPr anchor="t">
            <a:normAutofit/>
          </a:bodyPr>
          <a:lstStyle/>
          <a:p>
            <a:br>
              <a:rPr lang="en-US" sz="2400" b="1" dirty="0">
                <a:latin typeface="+mn-lt"/>
              </a:rPr>
            </a:br>
            <a:r>
              <a:rPr lang="en-US" sz="2400" b="1" dirty="0">
                <a:latin typeface="+mn-lt"/>
              </a:rPr>
              <a:t>Developmental Education, English Language Learners (ELL), &amp; Credit for Prior Learning (CPL)</a:t>
            </a:r>
          </a:p>
        </p:txBody>
      </p:sp>
      <p:graphicFrame>
        <p:nvGraphicFramePr>
          <p:cNvPr id="7" name="Chart 6">
            <a:extLst>
              <a:ext uri="{FF2B5EF4-FFF2-40B4-BE49-F238E27FC236}">
                <a16:creationId xmlns:a16="http://schemas.microsoft.com/office/drawing/2014/main" id="{175AD7A5-3EBC-4C39-9FE0-1F35669074C0}"/>
              </a:ext>
            </a:extLst>
          </p:cNvPr>
          <p:cNvGraphicFramePr>
            <a:graphicFrameLocks/>
          </p:cNvGraphicFramePr>
          <p:nvPr>
            <p:extLst>
              <p:ext uri="{D42A27DB-BD31-4B8C-83A1-F6EECF244321}">
                <p14:modId xmlns:p14="http://schemas.microsoft.com/office/powerpoint/2010/main" val="432794872"/>
              </p:ext>
            </p:extLst>
          </p:nvPr>
        </p:nvGraphicFramePr>
        <p:xfrm>
          <a:off x="4650060" y="200723"/>
          <a:ext cx="7382106" cy="65011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671176A-C739-4406-93E2-593C9E95EEEB}"/>
              </a:ext>
            </a:extLst>
          </p:cNvPr>
          <p:cNvSpPr txBox="1"/>
          <p:nvPr/>
        </p:nvSpPr>
        <p:spPr>
          <a:xfrm>
            <a:off x="747132" y="2843561"/>
            <a:ext cx="3278458" cy="2062103"/>
          </a:xfrm>
          <a:prstGeom prst="rect">
            <a:avLst/>
          </a:prstGeom>
          <a:noFill/>
        </p:spPr>
        <p:txBody>
          <a:bodyPr wrap="square" rtlCol="0">
            <a:spAutoFit/>
          </a:bodyPr>
          <a:lstStyle/>
          <a:p>
            <a:r>
              <a:rPr lang="en-US" sz="3200" b="1" dirty="0">
                <a:solidFill>
                  <a:srgbClr val="0070C0"/>
                </a:solidFill>
              </a:rPr>
              <a:t>Developmental Education is a Barrier to Student Success</a:t>
            </a:r>
          </a:p>
        </p:txBody>
      </p:sp>
      <p:sp>
        <p:nvSpPr>
          <p:cNvPr id="9" name="TextBox 8">
            <a:extLst>
              <a:ext uri="{FF2B5EF4-FFF2-40B4-BE49-F238E27FC236}">
                <a16:creationId xmlns:a16="http://schemas.microsoft.com/office/drawing/2014/main" id="{638117AE-B1E9-4F39-B7BE-0EB6A157B0F5}"/>
              </a:ext>
            </a:extLst>
          </p:cNvPr>
          <p:cNvSpPr txBox="1"/>
          <p:nvPr/>
        </p:nvSpPr>
        <p:spPr>
          <a:xfrm flipH="1">
            <a:off x="747131" y="6055112"/>
            <a:ext cx="3757961" cy="646331"/>
          </a:xfrm>
          <a:prstGeom prst="rect">
            <a:avLst/>
          </a:prstGeom>
          <a:noFill/>
        </p:spPr>
        <p:txBody>
          <a:bodyPr wrap="square" rtlCol="0">
            <a:spAutoFit/>
          </a:bodyPr>
          <a:lstStyle/>
          <a:p>
            <a:r>
              <a:rPr lang="en-US" dirty="0"/>
              <a:t>Source: MA DHE Enrollment and Completion Data</a:t>
            </a:r>
          </a:p>
        </p:txBody>
      </p:sp>
    </p:spTree>
    <p:extLst>
      <p:ext uri="{BB962C8B-B14F-4D97-AF65-F5344CB8AC3E}">
        <p14:creationId xmlns:p14="http://schemas.microsoft.com/office/powerpoint/2010/main" val="140216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08189-5018-4AAA-AEF9-A2CD514131ED}"/>
              </a:ext>
            </a:extLst>
          </p:cNvPr>
          <p:cNvSpPr>
            <a:spLocks noGrp="1"/>
          </p:cNvSpPr>
          <p:nvPr>
            <p:ph type="title"/>
          </p:nvPr>
        </p:nvSpPr>
        <p:spPr>
          <a:xfrm>
            <a:off x="839788" y="457200"/>
            <a:ext cx="3932237" cy="1600200"/>
          </a:xfrm>
        </p:spPr>
        <p:txBody>
          <a:bodyPr anchor="t">
            <a:normAutofit fontScale="90000"/>
          </a:bodyPr>
          <a:lstStyle/>
          <a:p>
            <a:br>
              <a:rPr lang="en-US" b="1" dirty="0"/>
            </a:br>
            <a:r>
              <a:rPr lang="en-US" sz="3100" b="1" dirty="0">
                <a:latin typeface="+mn-lt"/>
              </a:rPr>
              <a:t>Developmental Education, English Language Learners (ELL), &amp; Credit for Prior Learning (CPL)</a:t>
            </a:r>
          </a:p>
        </p:txBody>
      </p:sp>
      <p:graphicFrame>
        <p:nvGraphicFramePr>
          <p:cNvPr id="6" name="Content Placeholder 1">
            <a:extLst>
              <a:ext uri="{FF2B5EF4-FFF2-40B4-BE49-F238E27FC236}">
                <a16:creationId xmlns:a16="http://schemas.microsoft.com/office/drawing/2014/main" id="{97F9D220-6990-4CD4-B63B-5C838D05642A}"/>
              </a:ext>
            </a:extLst>
          </p:cNvPr>
          <p:cNvGraphicFramePr>
            <a:graphicFrameLocks noGrp="1"/>
          </p:cNvGraphicFramePr>
          <p:nvPr>
            <p:ph idx="1"/>
          </p:nvPr>
        </p:nvGraphicFramePr>
        <p:xfrm>
          <a:off x="5183188" y="146304"/>
          <a:ext cx="6676580" cy="6272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97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0B079E-0857-42DF-86CB-42324037410C}"/>
              </a:ext>
            </a:extLst>
          </p:cNvPr>
          <p:cNvPicPr>
            <a:picLocks noChangeAspect="1"/>
          </p:cNvPicPr>
          <p:nvPr/>
        </p:nvPicPr>
        <p:blipFill rotWithShape="1">
          <a:blip r:embed="rId2">
            <a:duotone>
              <a:schemeClr val="bg2">
                <a:shade val="45000"/>
                <a:satMod val="135000"/>
              </a:schemeClr>
              <a:prstClr val="white"/>
            </a:duotone>
          </a:blip>
          <a:srcRect t="26710"/>
          <a:stretch/>
        </p:blipFill>
        <p:spPr>
          <a:xfrm>
            <a:off x="20" y="-268348"/>
            <a:ext cx="12191980" cy="7305252"/>
          </a:xfrm>
          <a:prstGeom prst="rect">
            <a:avLst/>
          </a:prstGeom>
        </p:spPr>
      </p:pic>
      <p:sp>
        <p:nvSpPr>
          <p:cNvPr id="4" name="Title 3">
            <a:extLst>
              <a:ext uri="{FF2B5EF4-FFF2-40B4-BE49-F238E27FC236}">
                <a16:creationId xmlns:a16="http://schemas.microsoft.com/office/drawing/2014/main" id="{E3AEDD78-747B-4168-AD62-142C1CDE14E6}"/>
              </a:ext>
            </a:extLst>
          </p:cNvPr>
          <p:cNvSpPr>
            <a:spLocks noGrp="1"/>
          </p:cNvSpPr>
          <p:nvPr>
            <p:ph type="title"/>
          </p:nvPr>
        </p:nvSpPr>
        <p:spPr/>
        <p:txBody>
          <a:bodyPr>
            <a:normAutofit/>
          </a:bodyPr>
          <a:lstStyle/>
          <a:p>
            <a:r>
              <a:rPr lang="en-US" b="1" dirty="0">
                <a:latin typeface="+mn-lt"/>
              </a:rPr>
              <a:t>A Rejuvenated Core Curriculum </a:t>
            </a:r>
          </a:p>
        </p:txBody>
      </p:sp>
      <p:sp>
        <p:nvSpPr>
          <p:cNvPr id="2" name="Text Placeholder 1">
            <a:extLst>
              <a:ext uri="{FF2B5EF4-FFF2-40B4-BE49-F238E27FC236}">
                <a16:creationId xmlns:a16="http://schemas.microsoft.com/office/drawing/2014/main" id="{3127E835-8B9C-4961-9643-C2DF91E65D5F}"/>
              </a:ext>
            </a:extLst>
          </p:cNvPr>
          <p:cNvSpPr>
            <a:spLocks noGrp="1"/>
          </p:cNvSpPr>
          <p:nvPr>
            <p:ph idx="1"/>
          </p:nvPr>
        </p:nvSpPr>
        <p:spPr>
          <a:xfrm>
            <a:off x="838200" y="1825624"/>
            <a:ext cx="10515600" cy="5032375"/>
          </a:xfrm>
        </p:spPr>
        <p:txBody>
          <a:bodyPr>
            <a:normAutofit/>
          </a:bodyPr>
          <a:lstStyle/>
          <a:p>
            <a:pPr marL="0" indent="0">
              <a:buNone/>
            </a:pPr>
            <a:r>
              <a:rPr lang="en-US" dirty="0">
                <a:latin typeface="Centaur" panose="02030504050205020304" pitchFamily="18" charset="0"/>
              </a:rPr>
              <a:t>“In a society marked by deep and persistent disparities based on race, ethnicity, and socioeconomic status</a:t>
            </a:r>
            <a:r>
              <a:rPr lang="en-US" dirty="0">
                <a:solidFill>
                  <a:srgbClr val="7030A0"/>
                </a:solidFill>
                <a:latin typeface="Centaur" panose="02030504050205020304" pitchFamily="18" charset="0"/>
              </a:rPr>
              <a:t>, LIBERAL EDUCATION OFFERS THE BEST MEANS TO THE DEMOCRATIC END OF UNIVERSAL ACCESS TO OPPORTUNITY AND TO FULFILL THE PROMISE OF SOCIAL MOBILITY.  </a:t>
            </a:r>
            <a:r>
              <a:rPr lang="en-US" dirty="0">
                <a:latin typeface="Centaur" panose="02030504050205020304" pitchFamily="18" charset="0"/>
              </a:rPr>
              <a:t>Put simply, if the learning outcomes of a liberal education correspond to the proficiencies required for engaged citizenship and for success in the workplaces of today and tomorrow—and educators and employers alike agree that they do —then liberal education can unleash the potential of those otherwise most likely to be excluded from full participation in civic and economic life.” </a:t>
            </a:r>
          </a:p>
          <a:p>
            <a:pPr marL="0" indent="0">
              <a:buNone/>
            </a:pPr>
            <a:r>
              <a:rPr lang="en-US" sz="2400" dirty="0">
                <a:latin typeface="Centaur" panose="02030504050205020304" pitchFamily="18" charset="0"/>
              </a:rPr>
              <a:t>Association of American Colleges and Universities, “What Liberal Education Looks Like: What It Is, Who It’s For, and Where It Happens” (2020)</a:t>
            </a:r>
          </a:p>
          <a:p>
            <a:endParaRPr lang="en-US" dirty="0"/>
          </a:p>
        </p:txBody>
      </p:sp>
    </p:spTree>
    <p:extLst>
      <p:ext uri="{BB962C8B-B14F-4D97-AF65-F5344CB8AC3E}">
        <p14:creationId xmlns:p14="http://schemas.microsoft.com/office/powerpoint/2010/main" val="232436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0B079E-0857-42DF-86CB-42324037410C}"/>
              </a:ext>
            </a:extLst>
          </p:cNvPr>
          <p:cNvPicPr>
            <a:picLocks noChangeAspect="1"/>
          </p:cNvPicPr>
          <p:nvPr/>
        </p:nvPicPr>
        <p:blipFill rotWithShape="1">
          <a:blip r:embed="rId2">
            <a:duotone>
              <a:schemeClr val="bg2">
                <a:shade val="45000"/>
                <a:satMod val="135000"/>
              </a:schemeClr>
              <a:prstClr val="white"/>
            </a:duotone>
          </a:blip>
          <a:srcRect t="26710"/>
          <a:stretch/>
        </p:blipFill>
        <p:spPr>
          <a:xfrm>
            <a:off x="20" y="-268348"/>
            <a:ext cx="12191980" cy="7305252"/>
          </a:xfrm>
          <a:prstGeom prst="rect">
            <a:avLst/>
          </a:prstGeom>
        </p:spPr>
      </p:pic>
      <p:sp>
        <p:nvSpPr>
          <p:cNvPr id="4" name="Title 3">
            <a:extLst>
              <a:ext uri="{FF2B5EF4-FFF2-40B4-BE49-F238E27FC236}">
                <a16:creationId xmlns:a16="http://schemas.microsoft.com/office/drawing/2014/main" id="{E3AEDD78-747B-4168-AD62-142C1CDE14E6}"/>
              </a:ext>
            </a:extLst>
          </p:cNvPr>
          <p:cNvSpPr>
            <a:spLocks noGrp="1"/>
          </p:cNvSpPr>
          <p:nvPr>
            <p:ph type="title"/>
          </p:nvPr>
        </p:nvSpPr>
        <p:spPr>
          <a:xfrm>
            <a:off x="839788" y="457200"/>
            <a:ext cx="3932237" cy="2743200"/>
          </a:xfrm>
        </p:spPr>
        <p:txBody>
          <a:bodyPr>
            <a:normAutofit/>
          </a:bodyPr>
          <a:lstStyle/>
          <a:p>
            <a:r>
              <a:rPr lang="en-US" b="1" dirty="0">
                <a:latin typeface="+mn-lt"/>
              </a:rPr>
              <a:t>A Rejuvenated Core Curriculum </a:t>
            </a:r>
          </a:p>
        </p:txBody>
      </p:sp>
      <p:graphicFrame>
        <p:nvGraphicFramePr>
          <p:cNvPr id="6" name="Content Placeholder 1">
            <a:extLst>
              <a:ext uri="{FF2B5EF4-FFF2-40B4-BE49-F238E27FC236}">
                <a16:creationId xmlns:a16="http://schemas.microsoft.com/office/drawing/2014/main" id="{A78E4CAF-4BE9-4CEC-A758-0D6EE1559EEC}"/>
              </a:ext>
            </a:extLst>
          </p:cNvPr>
          <p:cNvGraphicFramePr>
            <a:graphicFrameLocks noGrp="1"/>
          </p:cNvGraphicFramePr>
          <p:nvPr>
            <p:ph idx="1"/>
            <p:extLst>
              <p:ext uri="{D42A27DB-BD31-4B8C-83A1-F6EECF244321}">
                <p14:modId xmlns:p14="http://schemas.microsoft.com/office/powerpoint/2010/main" val="1704009392"/>
              </p:ext>
            </p:extLst>
          </p:nvPr>
        </p:nvGraphicFramePr>
        <p:xfrm>
          <a:off x="4772025" y="548641"/>
          <a:ext cx="6987159" cy="615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32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317DB3-27E2-413A-8525-6E6EFF50726B}"/>
              </a:ext>
            </a:extLst>
          </p:cNvPr>
          <p:cNvSpPr>
            <a:spLocks noGrp="1"/>
          </p:cNvSpPr>
          <p:nvPr>
            <p:ph type="title"/>
          </p:nvPr>
        </p:nvSpPr>
        <p:spPr>
          <a:xfrm>
            <a:off x="838200" y="365125"/>
            <a:ext cx="10515600" cy="1325563"/>
          </a:xfrm>
        </p:spPr>
        <p:txBody>
          <a:bodyPr>
            <a:normAutofit/>
          </a:bodyPr>
          <a:lstStyle/>
          <a:p>
            <a:r>
              <a:rPr lang="en-US" b="1" dirty="0"/>
              <a:t>Purpose of Today’s Presentation</a:t>
            </a:r>
          </a:p>
        </p:txBody>
      </p:sp>
      <p:graphicFrame>
        <p:nvGraphicFramePr>
          <p:cNvPr id="17" name="Content Placeholder 16">
            <a:extLst>
              <a:ext uri="{FF2B5EF4-FFF2-40B4-BE49-F238E27FC236}">
                <a16:creationId xmlns:a16="http://schemas.microsoft.com/office/drawing/2014/main" id="{5C86E033-3096-4501-BA3B-4881BA022245}"/>
              </a:ext>
            </a:extLst>
          </p:cNvPr>
          <p:cNvGraphicFramePr>
            <a:graphicFrameLocks noGrp="1"/>
          </p:cNvGraphicFramePr>
          <p:nvPr>
            <p:ph idx="1"/>
            <p:extLst>
              <p:ext uri="{D42A27DB-BD31-4B8C-83A1-F6EECF244321}">
                <p14:modId xmlns:p14="http://schemas.microsoft.com/office/powerpoint/2010/main" val="18622970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02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806B0502-FC68-426C-BCA0-F8BC45DE8DAD}"/>
              </a:ext>
            </a:extLst>
          </p:cNvPr>
          <p:cNvPicPr>
            <a:picLocks noChangeAspect="1"/>
          </p:cNvPicPr>
          <p:nvPr/>
        </p:nvPicPr>
        <p:blipFill rotWithShape="1">
          <a:blip r:embed="rId3">
            <a:duotone>
              <a:schemeClr val="bg2">
                <a:shade val="45000"/>
                <a:satMod val="135000"/>
              </a:schemeClr>
              <a:prstClr val="white"/>
            </a:duotone>
          </a:blip>
          <a:srcRect t="26710"/>
          <a:stretch/>
        </p:blipFill>
        <p:spPr>
          <a:xfrm>
            <a:off x="-308571" y="-94417"/>
            <a:ext cx="12682888" cy="7046833"/>
          </a:xfrm>
          <a:prstGeom prst="rect">
            <a:avLst/>
          </a:prstGeom>
        </p:spPr>
      </p:pic>
      <p:sp>
        <p:nvSpPr>
          <p:cNvPr id="4" name="Title 3">
            <a:extLst>
              <a:ext uri="{FF2B5EF4-FFF2-40B4-BE49-F238E27FC236}">
                <a16:creationId xmlns:a16="http://schemas.microsoft.com/office/drawing/2014/main" id="{4D2B2639-D0C5-4205-B34F-3D14D14EA341}"/>
              </a:ext>
            </a:extLst>
          </p:cNvPr>
          <p:cNvSpPr>
            <a:spLocks noGrp="1"/>
          </p:cNvSpPr>
          <p:nvPr>
            <p:ph type="title"/>
          </p:nvPr>
        </p:nvSpPr>
        <p:spPr>
          <a:xfrm>
            <a:off x="-89210" y="0"/>
            <a:ext cx="9958039" cy="718959"/>
          </a:xfrm>
        </p:spPr>
        <p:txBody>
          <a:bodyPr>
            <a:normAutofit fontScale="90000"/>
          </a:bodyPr>
          <a:lstStyle/>
          <a:p>
            <a:pPr algn="ctr" rtl="0" fontAlgn="base"/>
            <a:br>
              <a:rPr lang="en-US" b="1" i="0" u="none" strike="noStrike" dirty="0">
                <a:effectLst/>
                <a:latin typeface="Calibri" panose="020F0502020204030204" pitchFamily="34" charset="0"/>
                <a:cs typeface="Calibri" panose="020F0502020204030204" pitchFamily="34" charset="0"/>
              </a:rPr>
            </a:br>
            <a:r>
              <a:rPr lang="en-US" b="1" i="0" u="none" strike="noStrike" dirty="0">
                <a:effectLst/>
                <a:latin typeface="Calibri" panose="020F0502020204030204" pitchFamily="34" charset="0"/>
                <a:cs typeface="Calibri" panose="020F0502020204030204" pitchFamily="34" charset="0"/>
              </a:rPr>
              <a:t>High</a:t>
            </a:r>
            <a:r>
              <a:rPr lang="en-US" b="1" dirty="0">
                <a:latin typeface="Calibri" panose="020F0502020204030204" pitchFamily="34" charset="0"/>
                <a:cs typeface="Calibri" panose="020F0502020204030204" pitchFamily="34" charset="0"/>
              </a:rPr>
              <a:t>-</a:t>
            </a:r>
            <a:r>
              <a:rPr lang="en-US" b="1" i="0" u="none" strike="noStrike" dirty="0">
                <a:effectLst/>
                <a:latin typeface="Calibri" panose="020F0502020204030204" pitchFamily="34" charset="0"/>
                <a:cs typeface="Calibri" panose="020F0502020204030204" pitchFamily="34" charset="0"/>
              </a:rPr>
              <a:t>Impact Prac</a:t>
            </a:r>
            <a:r>
              <a:rPr lang="en-US" b="1" dirty="0">
                <a:latin typeface="Calibri" panose="020F0502020204030204" pitchFamily="34" charset="0"/>
                <a:cs typeface="Calibri" panose="020F0502020204030204" pitchFamily="34" charset="0"/>
              </a:rPr>
              <a:t>tices &amp; the Co-Curriculum</a:t>
            </a:r>
            <a:endParaRPr lang="en-US" b="1" i="0" u="none" strike="noStrike" dirty="0">
              <a:effectLst/>
              <a:latin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F4A2F49F-D7CF-42FC-A786-82BF5FF93C71}"/>
              </a:ext>
            </a:extLst>
          </p:cNvPr>
          <p:cNvSpPr>
            <a:spLocks noGrp="1"/>
          </p:cNvSpPr>
          <p:nvPr>
            <p:ph type="body" sz="half" idx="2"/>
          </p:nvPr>
        </p:nvSpPr>
        <p:spPr>
          <a:xfrm>
            <a:off x="156117" y="1215483"/>
            <a:ext cx="3087746" cy="4653505"/>
          </a:xfrm>
        </p:spPr>
        <p:txBody>
          <a:bodyPr>
            <a:normAutofit/>
          </a:bodyPr>
          <a:lstStyle/>
          <a:p>
            <a:endParaRPr lang="en-US" sz="2800" b="1" dirty="0">
              <a:solidFill>
                <a:srgbClr val="0070C0"/>
              </a:solidFill>
            </a:endParaRPr>
          </a:p>
          <a:p>
            <a:r>
              <a:rPr lang="en-US" sz="2800" b="1" dirty="0">
                <a:solidFill>
                  <a:srgbClr val="0070C0"/>
                </a:solidFill>
              </a:rPr>
              <a:t>High Impact Practices (HIPs) are Effective in Improving Outcomes for Black and Latinx Students and Closing Equity Gaps</a:t>
            </a:r>
          </a:p>
        </p:txBody>
      </p:sp>
      <p:pic>
        <p:nvPicPr>
          <p:cNvPr id="3" name="Picture 2">
            <a:extLst>
              <a:ext uri="{FF2B5EF4-FFF2-40B4-BE49-F238E27FC236}">
                <a16:creationId xmlns:a16="http://schemas.microsoft.com/office/drawing/2014/main" id="{142CA95E-DF75-4118-AE39-AE3C042403DF}"/>
              </a:ext>
            </a:extLst>
          </p:cNvPr>
          <p:cNvPicPr>
            <a:picLocks noChangeAspect="1"/>
          </p:cNvPicPr>
          <p:nvPr/>
        </p:nvPicPr>
        <p:blipFill>
          <a:blip r:embed="rId4"/>
          <a:stretch>
            <a:fillRect/>
          </a:stretch>
        </p:blipFill>
        <p:spPr>
          <a:xfrm>
            <a:off x="3426179" y="767799"/>
            <a:ext cx="8765821" cy="5322400"/>
          </a:xfrm>
          <a:prstGeom prst="rect">
            <a:avLst/>
          </a:prstGeom>
        </p:spPr>
      </p:pic>
      <p:sp>
        <p:nvSpPr>
          <p:cNvPr id="5" name="TextBox 4">
            <a:extLst>
              <a:ext uri="{FF2B5EF4-FFF2-40B4-BE49-F238E27FC236}">
                <a16:creationId xmlns:a16="http://schemas.microsoft.com/office/drawing/2014/main" id="{BB4E04F5-FFB5-4070-A0DF-B011D7D73E46}"/>
              </a:ext>
            </a:extLst>
          </p:cNvPr>
          <p:cNvSpPr txBox="1"/>
          <p:nvPr/>
        </p:nvSpPr>
        <p:spPr>
          <a:xfrm>
            <a:off x="3702205" y="6139038"/>
            <a:ext cx="8489795" cy="646331"/>
          </a:xfrm>
          <a:prstGeom prst="rect">
            <a:avLst/>
          </a:prstGeom>
          <a:noFill/>
        </p:spPr>
        <p:txBody>
          <a:bodyPr wrap="square" rtlCol="0">
            <a:spAutoFit/>
          </a:bodyPr>
          <a:lstStyle/>
          <a:p>
            <a:r>
              <a:rPr lang="en-US" dirty="0"/>
              <a:t>Source: Tennessee Board of Regents and the Lumina Foundation, </a:t>
            </a:r>
          </a:p>
          <a:p>
            <a:r>
              <a:rPr lang="en-US" dirty="0"/>
              <a:t>February 2021</a:t>
            </a:r>
          </a:p>
        </p:txBody>
      </p:sp>
    </p:spTree>
    <p:extLst>
      <p:ext uri="{BB962C8B-B14F-4D97-AF65-F5344CB8AC3E}">
        <p14:creationId xmlns:p14="http://schemas.microsoft.com/office/powerpoint/2010/main" val="311773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9DCE-F191-47FC-BA40-DFF44598AF3D}"/>
              </a:ext>
            </a:extLst>
          </p:cNvPr>
          <p:cNvSpPr>
            <a:spLocks noGrp="1"/>
          </p:cNvSpPr>
          <p:nvPr>
            <p:ph type="title"/>
          </p:nvPr>
        </p:nvSpPr>
        <p:spPr>
          <a:xfrm>
            <a:off x="535260" y="713678"/>
            <a:ext cx="4236766" cy="1628078"/>
          </a:xfrm>
        </p:spPr>
        <p:txBody>
          <a:bodyPr>
            <a:normAutofit fontScale="90000"/>
          </a:bodyPr>
          <a:lstStyle/>
          <a:p>
            <a:br>
              <a:rPr lang="en-US" sz="4400" b="1" i="0" u="none" strike="noStrike" dirty="0">
                <a:effectLst/>
                <a:latin typeface="Calibri" panose="020F0502020204030204" pitchFamily="34" charset="0"/>
                <a:cs typeface="Calibri" panose="020F0502020204030204" pitchFamily="34" charset="0"/>
              </a:rPr>
            </a:br>
            <a:r>
              <a:rPr lang="en-US" sz="3600" b="1" i="0" u="none" strike="noStrike" dirty="0">
                <a:effectLst/>
                <a:latin typeface="Calibri" panose="020F0502020204030204" pitchFamily="34" charset="0"/>
                <a:cs typeface="Calibri" panose="020F0502020204030204" pitchFamily="34" charset="0"/>
              </a:rPr>
              <a:t>High</a:t>
            </a:r>
            <a:r>
              <a:rPr lang="en-US" sz="3600" b="1" dirty="0">
                <a:latin typeface="Calibri" panose="020F0502020204030204" pitchFamily="34" charset="0"/>
                <a:cs typeface="Calibri" panose="020F0502020204030204" pitchFamily="34" charset="0"/>
              </a:rPr>
              <a:t>-</a:t>
            </a:r>
            <a:r>
              <a:rPr lang="en-US" sz="3600" b="1" i="0" u="none" strike="noStrike" dirty="0">
                <a:effectLst/>
                <a:latin typeface="Calibri" panose="020F0502020204030204" pitchFamily="34" charset="0"/>
                <a:cs typeface="Calibri" panose="020F0502020204030204" pitchFamily="34" charset="0"/>
              </a:rPr>
              <a:t>Impact Prac</a:t>
            </a:r>
            <a:r>
              <a:rPr lang="en-US" sz="3600" b="1" dirty="0">
                <a:latin typeface="Calibri" panose="020F0502020204030204" pitchFamily="34" charset="0"/>
                <a:cs typeface="Calibri" panose="020F0502020204030204" pitchFamily="34" charset="0"/>
              </a:rPr>
              <a:t>tices &amp; the Co-Curriculum</a:t>
            </a:r>
            <a:br>
              <a:rPr lang="en-US" sz="3600" dirty="0"/>
            </a:br>
            <a:endParaRPr lang="en-US" sz="3600" dirty="0"/>
          </a:p>
        </p:txBody>
      </p:sp>
      <p:pic>
        <p:nvPicPr>
          <p:cNvPr id="7" name="Content Placeholder 6">
            <a:extLst>
              <a:ext uri="{FF2B5EF4-FFF2-40B4-BE49-F238E27FC236}">
                <a16:creationId xmlns:a16="http://schemas.microsoft.com/office/drawing/2014/main" id="{12BD69E4-275A-4BA8-81E0-DDDDA004532B}"/>
              </a:ext>
            </a:extLst>
          </p:cNvPr>
          <p:cNvPicPr>
            <a:picLocks noGrp="1" noChangeAspect="1"/>
          </p:cNvPicPr>
          <p:nvPr>
            <p:ph idx="1"/>
          </p:nvPr>
        </p:nvPicPr>
        <p:blipFill>
          <a:blip r:embed="rId2"/>
          <a:stretch>
            <a:fillRect/>
          </a:stretch>
        </p:blipFill>
        <p:spPr>
          <a:xfrm>
            <a:off x="4863080" y="142632"/>
            <a:ext cx="6917021" cy="6572735"/>
          </a:xfrm>
          <a:prstGeom prst="rect">
            <a:avLst/>
          </a:prstGeom>
        </p:spPr>
      </p:pic>
      <p:sp>
        <p:nvSpPr>
          <p:cNvPr id="3" name="Text Placeholder 2">
            <a:extLst>
              <a:ext uri="{FF2B5EF4-FFF2-40B4-BE49-F238E27FC236}">
                <a16:creationId xmlns:a16="http://schemas.microsoft.com/office/drawing/2014/main" id="{A85C58C1-AF91-4921-8EE7-A6249AC6288A}"/>
              </a:ext>
            </a:extLst>
          </p:cNvPr>
          <p:cNvSpPr>
            <a:spLocks noGrp="1"/>
          </p:cNvSpPr>
          <p:nvPr>
            <p:ph type="body" sz="half" idx="2"/>
          </p:nvPr>
        </p:nvSpPr>
        <p:spPr>
          <a:xfrm>
            <a:off x="411900" y="2419814"/>
            <a:ext cx="4360126" cy="2386361"/>
          </a:xfrm>
        </p:spPr>
        <p:txBody>
          <a:bodyPr>
            <a:normAutofit/>
          </a:bodyPr>
          <a:lstStyle/>
          <a:p>
            <a:r>
              <a:rPr lang="en-US" sz="3600" b="1" dirty="0">
                <a:solidFill>
                  <a:srgbClr val="0070C0"/>
                </a:solidFill>
              </a:rPr>
              <a:t>HIPs Make College Graduates More Attractive to Employers</a:t>
            </a:r>
          </a:p>
        </p:txBody>
      </p:sp>
      <p:sp>
        <p:nvSpPr>
          <p:cNvPr id="4" name="TextBox 3">
            <a:extLst>
              <a:ext uri="{FF2B5EF4-FFF2-40B4-BE49-F238E27FC236}">
                <a16:creationId xmlns:a16="http://schemas.microsoft.com/office/drawing/2014/main" id="{B16A7E2F-76DA-49DC-95DA-7F17B30F8F13}"/>
              </a:ext>
            </a:extLst>
          </p:cNvPr>
          <p:cNvSpPr txBox="1"/>
          <p:nvPr/>
        </p:nvSpPr>
        <p:spPr>
          <a:xfrm>
            <a:off x="411899" y="4996385"/>
            <a:ext cx="4360126" cy="954107"/>
          </a:xfrm>
          <a:prstGeom prst="rect">
            <a:avLst/>
          </a:prstGeom>
          <a:noFill/>
        </p:spPr>
        <p:txBody>
          <a:bodyPr wrap="square" rtlCol="0">
            <a:spAutoFit/>
          </a:bodyPr>
          <a:lstStyle/>
          <a:p>
            <a:r>
              <a:rPr lang="en-US" sz="1400" dirty="0"/>
              <a:t>Source:</a:t>
            </a:r>
          </a:p>
          <a:p>
            <a:r>
              <a:rPr lang="en-US" sz="1400" dirty="0"/>
              <a:t>Ashley Finley, “How College Contributes to Workforce Success: Employer Views on What Matters Most” (AAC&amp;U, 2021)</a:t>
            </a:r>
          </a:p>
        </p:txBody>
      </p:sp>
    </p:spTree>
    <p:extLst>
      <p:ext uri="{BB962C8B-B14F-4D97-AF65-F5344CB8AC3E}">
        <p14:creationId xmlns:p14="http://schemas.microsoft.com/office/powerpoint/2010/main" val="390119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B038-1B09-485E-BA35-173FB6A94B7D}"/>
              </a:ext>
            </a:extLst>
          </p:cNvPr>
          <p:cNvSpPr>
            <a:spLocks noGrp="1"/>
          </p:cNvSpPr>
          <p:nvPr>
            <p:ph type="title"/>
          </p:nvPr>
        </p:nvSpPr>
        <p:spPr>
          <a:xfrm>
            <a:off x="457200" y="457199"/>
            <a:ext cx="4314825" cy="4125951"/>
          </a:xfrm>
        </p:spPr>
        <p:txBody>
          <a:bodyPr>
            <a:normAutofit/>
          </a:bodyPr>
          <a:lstStyle/>
          <a:p>
            <a:r>
              <a:rPr lang="en-US" sz="4400" b="1" i="0" u="none" strike="noStrike" dirty="0">
                <a:effectLst/>
                <a:latin typeface="Calibri" panose="020F0502020204030204" pitchFamily="34" charset="0"/>
                <a:cs typeface="Calibri" panose="020F0502020204030204" pitchFamily="34" charset="0"/>
              </a:rPr>
              <a:t>High</a:t>
            </a:r>
            <a:r>
              <a:rPr lang="en-US" sz="4400" b="1" dirty="0">
                <a:latin typeface="Calibri" panose="020F0502020204030204" pitchFamily="34" charset="0"/>
                <a:cs typeface="Calibri" panose="020F0502020204030204" pitchFamily="34" charset="0"/>
              </a:rPr>
              <a:t>-</a:t>
            </a:r>
            <a:r>
              <a:rPr lang="en-US" sz="4400" b="1" i="0" u="none" strike="noStrike" dirty="0">
                <a:effectLst/>
                <a:latin typeface="Calibri" panose="020F0502020204030204" pitchFamily="34" charset="0"/>
                <a:cs typeface="Calibri" panose="020F0502020204030204" pitchFamily="34" charset="0"/>
              </a:rPr>
              <a:t>Impact Prac</a:t>
            </a:r>
            <a:r>
              <a:rPr lang="en-US" sz="4400" b="1" dirty="0">
                <a:latin typeface="Calibri" panose="020F0502020204030204" pitchFamily="34" charset="0"/>
                <a:cs typeface="Calibri" panose="020F0502020204030204" pitchFamily="34" charset="0"/>
              </a:rPr>
              <a:t>tices &amp; the Co-Curriculum</a:t>
            </a:r>
            <a:br>
              <a:rPr lang="en-US" sz="2800" dirty="0"/>
            </a:br>
            <a:endParaRPr lang="en-US" dirty="0"/>
          </a:p>
        </p:txBody>
      </p:sp>
      <p:graphicFrame>
        <p:nvGraphicFramePr>
          <p:cNvPr id="4" name="Content Placeholder 1">
            <a:extLst>
              <a:ext uri="{FF2B5EF4-FFF2-40B4-BE49-F238E27FC236}">
                <a16:creationId xmlns:a16="http://schemas.microsoft.com/office/drawing/2014/main" id="{7749FD16-5F05-4CA2-A20E-C8E48D6F6035}"/>
              </a:ext>
            </a:extLst>
          </p:cNvPr>
          <p:cNvGraphicFramePr>
            <a:graphicFrameLocks/>
          </p:cNvGraphicFramePr>
          <p:nvPr>
            <p:extLst>
              <p:ext uri="{D42A27DB-BD31-4B8C-83A1-F6EECF244321}">
                <p14:modId xmlns:p14="http://schemas.microsoft.com/office/powerpoint/2010/main" val="371792709"/>
              </p:ext>
            </p:extLst>
          </p:nvPr>
        </p:nvGraphicFramePr>
        <p:xfrm>
          <a:off x="4772025" y="122664"/>
          <a:ext cx="7187665" cy="652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32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77164-C0A9-4C0A-883D-3807F4D4DB46}"/>
              </a:ext>
            </a:extLst>
          </p:cNvPr>
          <p:cNvSpPr>
            <a:spLocks noGrp="1"/>
          </p:cNvSpPr>
          <p:nvPr>
            <p:ph type="title"/>
          </p:nvPr>
        </p:nvSpPr>
        <p:spPr>
          <a:xfrm>
            <a:off x="479502" y="211873"/>
            <a:ext cx="9456235" cy="1282390"/>
          </a:xfrm>
        </p:spPr>
        <p:txBody>
          <a:bodyPr>
            <a:normAutofit fontScale="90000"/>
          </a:bodyPr>
          <a:lstStyle/>
          <a:p>
            <a:pPr algn="ctr"/>
            <a:br>
              <a:rPr lang="en-US" sz="1400" dirty="0"/>
            </a:br>
            <a:br>
              <a:rPr lang="en-US" sz="1400" dirty="0"/>
            </a:br>
            <a:br>
              <a:rPr lang="en-US" sz="1400" dirty="0"/>
            </a:br>
            <a:br>
              <a:rPr lang="en-US" sz="1400" dirty="0"/>
            </a:br>
            <a:r>
              <a:rPr lang="en-US" sz="3600" b="1" dirty="0">
                <a:latin typeface="+mn-lt"/>
              </a:rPr>
              <a:t>Hiring, Supporting &amp; Retaining Faculty &amp; Staff of Color</a:t>
            </a:r>
            <a:br>
              <a:rPr lang="en-US" sz="3600" b="1" dirty="0"/>
            </a:br>
            <a:br>
              <a:rPr lang="en-US" sz="1400" b="1" dirty="0"/>
            </a:br>
            <a:endParaRPr lang="en-US" sz="1400" b="1" dirty="0"/>
          </a:p>
        </p:txBody>
      </p:sp>
      <p:sp>
        <p:nvSpPr>
          <p:cNvPr id="8" name="Text Placeholder 7">
            <a:extLst>
              <a:ext uri="{FF2B5EF4-FFF2-40B4-BE49-F238E27FC236}">
                <a16:creationId xmlns:a16="http://schemas.microsoft.com/office/drawing/2014/main" id="{FCBA464A-F70D-42FC-A7D3-2B84EF539060}"/>
              </a:ext>
            </a:extLst>
          </p:cNvPr>
          <p:cNvSpPr>
            <a:spLocks noGrp="1"/>
          </p:cNvSpPr>
          <p:nvPr>
            <p:ph type="body" sz="half" idx="2"/>
          </p:nvPr>
        </p:nvSpPr>
        <p:spPr>
          <a:xfrm>
            <a:off x="839788" y="1672683"/>
            <a:ext cx="3932237" cy="4196305"/>
          </a:xfrm>
        </p:spPr>
        <p:txBody>
          <a:bodyPr>
            <a:normAutofit/>
          </a:bodyPr>
          <a:lstStyle/>
          <a:p>
            <a:endParaRPr lang="en-US" sz="3600" b="1" dirty="0">
              <a:solidFill>
                <a:srgbClr val="0070C0"/>
              </a:solidFill>
            </a:endParaRPr>
          </a:p>
          <a:p>
            <a:r>
              <a:rPr lang="en-US" sz="3600" b="1" dirty="0">
                <a:solidFill>
                  <a:srgbClr val="0070C0"/>
                </a:solidFill>
              </a:rPr>
              <a:t>The Diversity of Our Students Is Not Reflected in the Diversity of Our Faculty</a:t>
            </a:r>
          </a:p>
        </p:txBody>
      </p:sp>
      <p:graphicFrame>
        <p:nvGraphicFramePr>
          <p:cNvPr id="7" name="Chart 6">
            <a:extLst>
              <a:ext uri="{FF2B5EF4-FFF2-40B4-BE49-F238E27FC236}">
                <a16:creationId xmlns:a16="http://schemas.microsoft.com/office/drawing/2014/main" id="{346FC776-E75C-4F0D-B392-23D53866D8F1}"/>
              </a:ext>
            </a:extLst>
          </p:cNvPr>
          <p:cNvGraphicFramePr>
            <a:graphicFrameLocks/>
          </p:cNvGraphicFramePr>
          <p:nvPr>
            <p:extLst>
              <p:ext uri="{D42A27DB-BD31-4B8C-83A1-F6EECF244321}">
                <p14:modId xmlns:p14="http://schemas.microsoft.com/office/powerpoint/2010/main" val="327989230"/>
              </p:ext>
            </p:extLst>
          </p:nvPr>
        </p:nvGraphicFramePr>
        <p:xfrm>
          <a:off x="4772026" y="1204333"/>
          <a:ext cx="7215536" cy="544179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AD2CC2F-4EDE-4636-843F-907D345F9BF0}"/>
              </a:ext>
            </a:extLst>
          </p:cNvPr>
          <p:cNvSpPr txBox="1"/>
          <p:nvPr/>
        </p:nvSpPr>
        <p:spPr>
          <a:xfrm>
            <a:off x="657921" y="6066263"/>
            <a:ext cx="4895385" cy="646331"/>
          </a:xfrm>
          <a:prstGeom prst="rect">
            <a:avLst/>
          </a:prstGeom>
          <a:noFill/>
        </p:spPr>
        <p:txBody>
          <a:bodyPr wrap="square" rtlCol="0">
            <a:spAutoFit/>
          </a:bodyPr>
          <a:lstStyle/>
          <a:p>
            <a:r>
              <a:rPr lang="en-US" dirty="0"/>
              <a:t>Source: MA DHE Student Enrollment and Employee Date</a:t>
            </a:r>
          </a:p>
        </p:txBody>
      </p:sp>
    </p:spTree>
    <p:extLst>
      <p:ext uri="{BB962C8B-B14F-4D97-AF65-F5344CB8AC3E}">
        <p14:creationId xmlns:p14="http://schemas.microsoft.com/office/powerpoint/2010/main" val="184051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77164-C0A9-4C0A-883D-3807F4D4DB46}"/>
              </a:ext>
            </a:extLst>
          </p:cNvPr>
          <p:cNvSpPr>
            <a:spLocks noGrp="1"/>
          </p:cNvSpPr>
          <p:nvPr>
            <p:ph type="title"/>
          </p:nvPr>
        </p:nvSpPr>
        <p:spPr>
          <a:xfrm>
            <a:off x="512956" y="457199"/>
            <a:ext cx="4259069" cy="3813718"/>
          </a:xfrm>
        </p:spPr>
        <p:txBody>
          <a:bodyPr>
            <a:normAutofit/>
          </a:bodyPr>
          <a:lstStyle/>
          <a:p>
            <a:br>
              <a:rPr lang="en-US" sz="1400" dirty="0"/>
            </a:br>
            <a:br>
              <a:rPr lang="en-US" sz="1400" dirty="0"/>
            </a:br>
            <a:br>
              <a:rPr lang="en-US" sz="1400" dirty="0"/>
            </a:br>
            <a:r>
              <a:rPr lang="en-US" sz="3600" b="1" dirty="0">
                <a:latin typeface="+mn-lt"/>
              </a:rPr>
              <a:t>Hiring, Supporting </a:t>
            </a:r>
            <a:br>
              <a:rPr lang="en-US" sz="3600" b="1" dirty="0">
                <a:latin typeface="+mn-lt"/>
              </a:rPr>
            </a:br>
            <a:r>
              <a:rPr lang="en-US" sz="3600" b="1" dirty="0">
                <a:latin typeface="+mn-lt"/>
              </a:rPr>
              <a:t>&amp; Retaining Faculty &amp; Staff of Color</a:t>
            </a:r>
            <a:br>
              <a:rPr lang="en-US" sz="3600" b="1" dirty="0"/>
            </a:br>
            <a:br>
              <a:rPr lang="en-US" sz="1400" b="1" dirty="0"/>
            </a:br>
            <a:endParaRPr lang="en-US" sz="1400" b="1" dirty="0"/>
          </a:p>
        </p:txBody>
      </p:sp>
      <p:graphicFrame>
        <p:nvGraphicFramePr>
          <p:cNvPr id="6" name="Content Placeholder 1">
            <a:extLst>
              <a:ext uri="{FF2B5EF4-FFF2-40B4-BE49-F238E27FC236}">
                <a16:creationId xmlns:a16="http://schemas.microsoft.com/office/drawing/2014/main" id="{37197DC9-79EF-448A-A679-D6AD5525595E}"/>
              </a:ext>
            </a:extLst>
          </p:cNvPr>
          <p:cNvGraphicFramePr>
            <a:graphicFrameLocks noGrp="1"/>
          </p:cNvGraphicFramePr>
          <p:nvPr>
            <p:ph idx="1"/>
            <p:extLst>
              <p:ext uri="{D42A27DB-BD31-4B8C-83A1-F6EECF244321}">
                <p14:modId xmlns:p14="http://schemas.microsoft.com/office/powerpoint/2010/main" val="2500069076"/>
              </p:ext>
            </p:extLst>
          </p:nvPr>
        </p:nvGraphicFramePr>
        <p:xfrm>
          <a:off x="4650059" y="446048"/>
          <a:ext cx="7246286" cy="602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29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84915-42F7-4CA8-8A2D-B673E4C8638B}"/>
              </a:ext>
            </a:extLst>
          </p:cNvPr>
          <p:cNvSpPr>
            <a:spLocks noGrp="1"/>
          </p:cNvSpPr>
          <p:nvPr>
            <p:ph type="title"/>
          </p:nvPr>
        </p:nvSpPr>
        <p:spPr>
          <a:xfrm>
            <a:off x="591016" y="457200"/>
            <a:ext cx="4181010" cy="1600200"/>
          </a:xfrm>
        </p:spPr>
        <p:txBody>
          <a:bodyPr>
            <a:normAutofit/>
          </a:bodyPr>
          <a:lstStyle/>
          <a:p>
            <a:r>
              <a:rPr lang="en-US" sz="2400" b="1" dirty="0">
                <a:latin typeface="+mn-lt"/>
              </a:rPr>
              <a:t>Equity-Minded Teaching, Learning &amp; Assessment &amp; Professional Development For Faculty &amp; Staff</a:t>
            </a:r>
          </a:p>
        </p:txBody>
      </p:sp>
      <p:pic>
        <p:nvPicPr>
          <p:cNvPr id="7" name="Content Placeholder 6">
            <a:extLst>
              <a:ext uri="{FF2B5EF4-FFF2-40B4-BE49-F238E27FC236}">
                <a16:creationId xmlns:a16="http://schemas.microsoft.com/office/drawing/2014/main" id="{1A4E6F30-2B0A-4BB9-BDA9-6EBC2CAF2EB8}"/>
              </a:ext>
            </a:extLst>
          </p:cNvPr>
          <p:cNvPicPr>
            <a:picLocks noGrp="1" noChangeAspect="1"/>
          </p:cNvPicPr>
          <p:nvPr>
            <p:ph idx="1"/>
          </p:nvPr>
        </p:nvPicPr>
        <p:blipFill>
          <a:blip r:embed="rId2"/>
          <a:stretch>
            <a:fillRect/>
          </a:stretch>
        </p:blipFill>
        <p:spPr>
          <a:xfrm>
            <a:off x="4772025" y="135013"/>
            <a:ext cx="7283685" cy="6131511"/>
          </a:xfrm>
          <a:prstGeom prst="rect">
            <a:avLst/>
          </a:prstGeom>
        </p:spPr>
      </p:pic>
      <p:sp>
        <p:nvSpPr>
          <p:cNvPr id="5" name="Text Placeholder 4">
            <a:extLst>
              <a:ext uri="{FF2B5EF4-FFF2-40B4-BE49-F238E27FC236}">
                <a16:creationId xmlns:a16="http://schemas.microsoft.com/office/drawing/2014/main" id="{973288B4-ADA9-4A4A-A4A3-43769A5B5FCB}"/>
              </a:ext>
            </a:extLst>
          </p:cNvPr>
          <p:cNvSpPr>
            <a:spLocks noGrp="1"/>
          </p:cNvSpPr>
          <p:nvPr>
            <p:ph type="body" sz="half" idx="2"/>
          </p:nvPr>
        </p:nvSpPr>
        <p:spPr>
          <a:xfrm>
            <a:off x="512956" y="2057399"/>
            <a:ext cx="4259069" cy="4531311"/>
          </a:xfrm>
        </p:spPr>
        <p:txBody>
          <a:bodyPr>
            <a:normAutofit/>
          </a:bodyPr>
          <a:lstStyle/>
          <a:p>
            <a:endParaRPr lang="en-US" sz="3200" b="1" dirty="0">
              <a:solidFill>
                <a:srgbClr val="0070C0"/>
              </a:solidFill>
            </a:endParaRPr>
          </a:p>
          <a:p>
            <a:r>
              <a:rPr lang="en-US" sz="3200" b="1" dirty="0">
                <a:solidFill>
                  <a:srgbClr val="0070C0"/>
                </a:solidFill>
              </a:rPr>
              <a:t>Professional Development Works: When Faculty Re-Design Their Courses and Pedagogies, Equity Gaps Close and All Students Benefit</a:t>
            </a:r>
          </a:p>
        </p:txBody>
      </p:sp>
      <p:sp>
        <p:nvSpPr>
          <p:cNvPr id="8" name="TextBox 7">
            <a:extLst>
              <a:ext uri="{FF2B5EF4-FFF2-40B4-BE49-F238E27FC236}">
                <a16:creationId xmlns:a16="http://schemas.microsoft.com/office/drawing/2014/main" id="{0C6BA75B-E1B0-4EA1-9020-D990E8F63CEF}"/>
              </a:ext>
            </a:extLst>
          </p:cNvPr>
          <p:cNvSpPr txBox="1"/>
          <p:nvPr/>
        </p:nvSpPr>
        <p:spPr>
          <a:xfrm>
            <a:off x="4956001" y="6266524"/>
            <a:ext cx="6998106" cy="584775"/>
          </a:xfrm>
          <a:prstGeom prst="rect">
            <a:avLst/>
          </a:prstGeom>
          <a:noFill/>
        </p:spPr>
        <p:txBody>
          <a:bodyPr wrap="square" rtlCol="0">
            <a:spAutoFit/>
          </a:bodyPr>
          <a:lstStyle/>
          <a:p>
            <a:r>
              <a:rPr lang="en-US" sz="1600" dirty="0"/>
              <a:t>Source:</a:t>
            </a:r>
          </a:p>
          <a:p>
            <a:r>
              <a:rPr lang="en-US" sz="1600" dirty="0"/>
              <a:t>“CUE’s Impact on Equity Gaps“ (https://cue.usc.edu/about/equity/impact/)</a:t>
            </a:r>
          </a:p>
        </p:txBody>
      </p:sp>
    </p:spTree>
    <p:extLst>
      <p:ext uri="{BB962C8B-B14F-4D97-AF65-F5344CB8AC3E}">
        <p14:creationId xmlns:p14="http://schemas.microsoft.com/office/powerpoint/2010/main" val="100709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0B51BB-4A9F-43F8-8CE7-9B381EC71C3E}"/>
              </a:ext>
            </a:extLst>
          </p:cNvPr>
          <p:cNvSpPr>
            <a:spLocks noGrp="1"/>
          </p:cNvSpPr>
          <p:nvPr>
            <p:ph type="title"/>
          </p:nvPr>
        </p:nvSpPr>
        <p:spPr>
          <a:xfrm>
            <a:off x="657711" y="1858616"/>
            <a:ext cx="3932237" cy="2802835"/>
          </a:xfrm>
        </p:spPr>
        <p:txBody>
          <a:bodyPr>
            <a:normAutofit/>
          </a:bodyPr>
          <a:lstStyle/>
          <a:p>
            <a:r>
              <a:rPr lang="en-US" sz="2800" b="1" dirty="0">
                <a:latin typeface="+mn-lt"/>
              </a:rPr>
              <a:t>Equity-Minded Teaching, Learning &amp; Assessment</a:t>
            </a:r>
            <a:br>
              <a:rPr lang="en-US" sz="2800" b="1" dirty="0">
                <a:latin typeface="+mn-lt"/>
              </a:rPr>
            </a:br>
            <a:r>
              <a:rPr lang="en-US" sz="2800" b="1" dirty="0">
                <a:latin typeface="+mn-lt"/>
              </a:rPr>
              <a:t>&amp;</a:t>
            </a:r>
            <a:br>
              <a:rPr lang="en-US" sz="2800" b="1" dirty="0">
                <a:latin typeface="+mn-lt"/>
              </a:rPr>
            </a:br>
            <a:r>
              <a:rPr lang="en-US" sz="2800" b="1" dirty="0">
                <a:latin typeface="+mn-lt"/>
              </a:rPr>
              <a:t>Professional Development for Faculty and Staff</a:t>
            </a:r>
          </a:p>
        </p:txBody>
      </p:sp>
      <p:graphicFrame>
        <p:nvGraphicFramePr>
          <p:cNvPr id="6" name="Content Placeholder 1">
            <a:extLst>
              <a:ext uri="{FF2B5EF4-FFF2-40B4-BE49-F238E27FC236}">
                <a16:creationId xmlns:a16="http://schemas.microsoft.com/office/drawing/2014/main" id="{DD6D8B3B-D319-43CC-B947-B157A5A19308}"/>
              </a:ext>
            </a:extLst>
          </p:cNvPr>
          <p:cNvGraphicFramePr>
            <a:graphicFrameLocks noGrp="1"/>
          </p:cNvGraphicFramePr>
          <p:nvPr>
            <p:ph idx="1"/>
            <p:extLst>
              <p:ext uri="{D42A27DB-BD31-4B8C-83A1-F6EECF244321}">
                <p14:modId xmlns:p14="http://schemas.microsoft.com/office/powerpoint/2010/main" val="1716736088"/>
              </p:ext>
            </p:extLst>
          </p:nvPr>
        </p:nvGraphicFramePr>
        <p:xfrm>
          <a:off x="4860235" y="214313"/>
          <a:ext cx="7226990" cy="652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5D0A0419-57D1-4E55-9DC6-9C1CD965870B}"/>
              </a:ext>
            </a:extLst>
          </p:cNvPr>
          <p:cNvSpPr>
            <a:spLocks noGrp="1"/>
          </p:cNvSpPr>
          <p:nvPr>
            <p:ph type="body" sz="half" idx="2"/>
          </p:nvPr>
        </p:nvSpPr>
        <p:spPr>
          <a:xfrm>
            <a:off x="839789" y="2951921"/>
            <a:ext cx="3781908" cy="3548269"/>
          </a:xfrm>
        </p:spPr>
        <p:txBody>
          <a:bodyPr>
            <a:normAutofit/>
          </a:bodyPr>
          <a:lstStyle/>
          <a:p>
            <a:endParaRPr lang="en-US" sz="1700" dirty="0"/>
          </a:p>
          <a:p>
            <a:endParaRPr lang="en-US" sz="1700" dirty="0"/>
          </a:p>
          <a:p>
            <a:endParaRPr lang="en-US" sz="1700" dirty="0"/>
          </a:p>
        </p:txBody>
      </p:sp>
    </p:spTree>
    <p:extLst>
      <p:ext uri="{BB962C8B-B14F-4D97-AF65-F5344CB8AC3E}">
        <p14:creationId xmlns:p14="http://schemas.microsoft.com/office/powerpoint/2010/main" val="282892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D36C2A-B901-424D-AE25-53E7BD276034}"/>
              </a:ext>
            </a:extLst>
          </p:cNvPr>
          <p:cNvSpPr txBox="1"/>
          <p:nvPr/>
        </p:nvSpPr>
        <p:spPr>
          <a:xfrm>
            <a:off x="401444" y="234175"/>
            <a:ext cx="1661531" cy="1938992"/>
          </a:xfrm>
          <a:prstGeom prst="rect">
            <a:avLst/>
          </a:prstGeom>
          <a:noFill/>
        </p:spPr>
        <p:txBody>
          <a:bodyPr wrap="square" rtlCol="0">
            <a:spAutoFit/>
          </a:bodyPr>
          <a:lstStyle/>
          <a:p>
            <a:r>
              <a:rPr lang="en-US" sz="2400" b="1" dirty="0"/>
              <a:t>Curricular and Co-Curricular Advising </a:t>
            </a:r>
          </a:p>
          <a:p>
            <a:r>
              <a:rPr lang="en-US" sz="2400" b="1" dirty="0"/>
              <a:t>&amp; Support</a:t>
            </a:r>
          </a:p>
        </p:txBody>
      </p:sp>
      <p:sp>
        <p:nvSpPr>
          <p:cNvPr id="4" name="TextBox 3">
            <a:extLst>
              <a:ext uri="{FF2B5EF4-FFF2-40B4-BE49-F238E27FC236}">
                <a16:creationId xmlns:a16="http://schemas.microsoft.com/office/drawing/2014/main" id="{C69F12F6-8B09-4E05-AE99-6EE662ED6F7D}"/>
              </a:ext>
            </a:extLst>
          </p:cNvPr>
          <p:cNvSpPr txBox="1"/>
          <p:nvPr/>
        </p:nvSpPr>
        <p:spPr>
          <a:xfrm>
            <a:off x="401443" y="2486724"/>
            <a:ext cx="2282379" cy="3539430"/>
          </a:xfrm>
          <a:prstGeom prst="rect">
            <a:avLst/>
          </a:prstGeom>
          <a:noFill/>
        </p:spPr>
        <p:txBody>
          <a:bodyPr wrap="square" rtlCol="0">
            <a:spAutoFit/>
          </a:bodyPr>
          <a:lstStyle/>
          <a:p>
            <a:r>
              <a:rPr lang="en-US" sz="3200" b="1" dirty="0">
                <a:solidFill>
                  <a:srgbClr val="0070C0"/>
                </a:solidFill>
              </a:rPr>
              <a:t>Race-Neutral Academic Policies Have Inequitable Effects</a:t>
            </a:r>
          </a:p>
        </p:txBody>
      </p:sp>
      <p:sp>
        <p:nvSpPr>
          <p:cNvPr id="6" name="TextBox 5">
            <a:extLst>
              <a:ext uri="{FF2B5EF4-FFF2-40B4-BE49-F238E27FC236}">
                <a16:creationId xmlns:a16="http://schemas.microsoft.com/office/drawing/2014/main" id="{8AF9659C-EED3-46B4-B620-630F370765CD}"/>
              </a:ext>
            </a:extLst>
          </p:cNvPr>
          <p:cNvSpPr txBox="1"/>
          <p:nvPr/>
        </p:nvSpPr>
        <p:spPr>
          <a:xfrm>
            <a:off x="4045528" y="6448301"/>
            <a:ext cx="8146472" cy="369332"/>
          </a:xfrm>
          <a:prstGeom prst="rect">
            <a:avLst/>
          </a:prstGeom>
          <a:noFill/>
        </p:spPr>
        <p:txBody>
          <a:bodyPr wrap="square" rtlCol="0">
            <a:spAutoFit/>
          </a:bodyPr>
          <a:lstStyle/>
          <a:p>
            <a:r>
              <a:rPr lang="en-US" dirty="0"/>
              <a:t>Source: Internal data provided by MA Community College for HEIF Grant</a:t>
            </a:r>
          </a:p>
        </p:txBody>
      </p:sp>
      <p:graphicFrame>
        <p:nvGraphicFramePr>
          <p:cNvPr id="9" name="Chart 8">
            <a:extLst>
              <a:ext uri="{FF2B5EF4-FFF2-40B4-BE49-F238E27FC236}">
                <a16:creationId xmlns:a16="http://schemas.microsoft.com/office/drawing/2014/main" id="{A14A19AD-30FE-4E7E-A38A-6AD4C496BE8F}"/>
              </a:ext>
            </a:extLst>
          </p:cNvPr>
          <p:cNvGraphicFramePr>
            <a:graphicFrameLocks/>
          </p:cNvGraphicFramePr>
          <p:nvPr>
            <p:extLst>
              <p:ext uri="{D42A27DB-BD31-4B8C-83A1-F6EECF244321}">
                <p14:modId xmlns:p14="http://schemas.microsoft.com/office/powerpoint/2010/main" val="4248687791"/>
              </p:ext>
            </p:extLst>
          </p:nvPr>
        </p:nvGraphicFramePr>
        <p:xfrm>
          <a:off x="3810000" y="234175"/>
          <a:ext cx="8146472" cy="6130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063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C46D1-BBC6-417F-A026-2C2F35DF5944}"/>
              </a:ext>
            </a:extLst>
          </p:cNvPr>
          <p:cNvPicPr>
            <a:picLocks noChangeAspect="1"/>
          </p:cNvPicPr>
          <p:nvPr/>
        </p:nvPicPr>
        <p:blipFill>
          <a:blip r:embed="rId2"/>
          <a:stretch>
            <a:fillRect/>
          </a:stretch>
        </p:blipFill>
        <p:spPr>
          <a:xfrm>
            <a:off x="2451765" y="0"/>
            <a:ext cx="9740235" cy="6858000"/>
          </a:xfrm>
          <a:prstGeom prst="rect">
            <a:avLst/>
          </a:prstGeom>
        </p:spPr>
      </p:pic>
      <p:sp>
        <p:nvSpPr>
          <p:cNvPr id="3" name="TextBox 2">
            <a:extLst>
              <a:ext uri="{FF2B5EF4-FFF2-40B4-BE49-F238E27FC236}">
                <a16:creationId xmlns:a16="http://schemas.microsoft.com/office/drawing/2014/main" id="{B9D36C2A-B901-424D-AE25-53E7BD276034}"/>
              </a:ext>
            </a:extLst>
          </p:cNvPr>
          <p:cNvSpPr txBox="1"/>
          <p:nvPr/>
        </p:nvSpPr>
        <p:spPr>
          <a:xfrm>
            <a:off x="401444" y="234175"/>
            <a:ext cx="1661531" cy="1938992"/>
          </a:xfrm>
          <a:prstGeom prst="rect">
            <a:avLst/>
          </a:prstGeom>
          <a:noFill/>
        </p:spPr>
        <p:txBody>
          <a:bodyPr wrap="square" rtlCol="0">
            <a:spAutoFit/>
          </a:bodyPr>
          <a:lstStyle/>
          <a:p>
            <a:r>
              <a:rPr lang="en-US" sz="2400" b="1" dirty="0"/>
              <a:t>Curricular and Co-Curricular Advising </a:t>
            </a:r>
          </a:p>
          <a:p>
            <a:r>
              <a:rPr lang="en-US" sz="2400" b="1" dirty="0"/>
              <a:t>&amp; Support</a:t>
            </a:r>
          </a:p>
        </p:txBody>
      </p:sp>
      <p:sp>
        <p:nvSpPr>
          <p:cNvPr id="4" name="TextBox 3">
            <a:extLst>
              <a:ext uri="{FF2B5EF4-FFF2-40B4-BE49-F238E27FC236}">
                <a16:creationId xmlns:a16="http://schemas.microsoft.com/office/drawing/2014/main" id="{C69F12F6-8B09-4E05-AE99-6EE662ED6F7D}"/>
              </a:ext>
            </a:extLst>
          </p:cNvPr>
          <p:cNvSpPr txBox="1"/>
          <p:nvPr/>
        </p:nvSpPr>
        <p:spPr>
          <a:xfrm>
            <a:off x="401444" y="2486724"/>
            <a:ext cx="1661531" cy="3970318"/>
          </a:xfrm>
          <a:prstGeom prst="rect">
            <a:avLst/>
          </a:prstGeom>
          <a:noFill/>
        </p:spPr>
        <p:txBody>
          <a:bodyPr wrap="square" rtlCol="0">
            <a:spAutoFit/>
          </a:bodyPr>
          <a:lstStyle/>
          <a:p>
            <a:r>
              <a:rPr lang="en-US" sz="2100" b="1" dirty="0">
                <a:solidFill>
                  <a:srgbClr val="0070C0"/>
                </a:solidFill>
              </a:rPr>
              <a:t>Integrating Career &amp; Academic Advising Gives Students Clear &amp; Relevant Pathways to Graduation &amp; Employment</a:t>
            </a:r>
          </a:p>
        </p:txBody>
      </p:sp>
    </p:spTree>
    <p:extLst>
      <p:ext uri="{BB962C8B-B14F-4D97-AF65-F5344CB8AC3E}">
        <p14:creationId xmlns:p14="http://schemas.microsoft.com/office/powerpoint/2010/main" val="317932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6ADE6D-26B7-4C49-BFE9-9160CB3501AE}"/>
              </a:ext>
            </a:extLst>
          </p:cNvPr>
          <p:cNvSpPr>
            <a:spLocks noGrp="1"/>
          </p:cNvSpPr>
          <p:nvPr>
            <p:ph type="title"/>
          </p:nvPr>
        </p:nvSpPr>
        <p:spPr>
          <a:xfrm>
            <a:off x="-144378" y="401443"/>
            <a:ext cx="4916404" cy="4560849"/>
          </a:xfrm>
          <a:prstGeom prst="ellipse">
            <a:avLst/>
          </a:prstGeom>
        </p:spPr>
        <p:txBody>
          <a:bodyPr vert="horz" lIns="91440" tIns="45720" rIns="91440" bIns="45720" rtlCol="0">
            <a:noAutofit/>
          </a:bodyPr>
          <a:lstStyle/>
          <a:p>
            <a:br>
              <a:rPr lang="en-US" sz="2800" b="1" dirty="0"/>
            </a:br>
            <a:br>
              <a:rPr lang="en-US" sz="2800" b="1" dirty="0"/>
            </a:br>
            <a:br>
              <a:rPr lang="en-US" sz="2800" b="1" dirty="0"/>
            </a:br>
            <a:br>
              <a:rPr lang="en-US" sz="2800" b="1" dirty="0"/>
            </a:br>
            <a:r>
              <a:rPr lang="en-US" sz="2800" b="1" dirty="0">
                <a:latin typeface="+mn-lt"/>
              </a:rPr>
              <a:t>Curricular and Co-Curricular Advising </a:t>
            </a:r>
            <a:br>
              <a:rPr lang="en-US" sz="2800" b="1" dirty="0">
                <a:latin typeface="+mn-lt"/>
              </a:rPr>
            </a:br>
            <a:r>
              <a:rPr lang="en-US" sz="2800" b="1" dirty="0">
                <a:latin typeface="+mn-lt"/>
              </a:rPr>
              <a:t>&amp;  Support</a:t>
            </a:r>
            <a:br>
              <a:rPr lang="en-US" sz="2800" b="1" dirty="0">
                <a:latin typeface="+mn-lt"/>
              </a:rPr>
            </a:br>
            <a:endParaRPr lang="en-US" sz="2800" b="1" dirty="0">
              <a:latin typeface="+mn-lt"/>
            </a:endParaRPr>
          </a:p>
        </p:txBody>
      </p:sp>
      <p:graphicFrame>
        <p:nvGraphicFramePr>
          <p:cNvPr id="13" name="Content Placeholder 1">
            <a:extLst>
              <a:ext uri="{FF2B5EF4-FFF2-40B4-BE49-F238E27FC236}">
                <a16:creationId xmlns:a16="http://schemas.microsoft.com/office/drawing/2014/main" id="{A070E184-DCF8-47EF-B5BC-BD9EFBF6A5FE}"/>
              </a:ext>
            </a:extLst>
          </p:cNvPr>
          <p:cNvGraphicFramePr>
            <a:graphicFrameLocks noGrp="1"/>
          </p:cNvGraphicFramePr>
          <p:nvPr>
            <p:ph idx="1"/>
            <p:extLst>
              <p:ext uri="{D42A27DB-BD31-4B8C-83A1-F6EECF244321}">
                <p14:modId xmlns:p14="http://schemas.microsoft.com/office/powerpoint/2010/main" val="2422116047"/>
              </p:ext>
            </p:extLst>
          </p:nvPr>
        </p:nvGraphicFramePr>
        <p:xfrm>
          <a:off x="4772026" y="301084"/>
          <a:ext cx="6840854" cy="6456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16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F8947-8BD4-4BE5-9C66-99CE7C08C61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NUE’s Foundational Principles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0C0E49-BA8D-40A8-8C00-A074D94A4D2B}"/>
              </a:ext>
            </a:extLst>
          </p:cNvPr>
          <p:cNvSpPr>
            <a:spLocks noGrp="1"/>
          </p:cNvSpPr>
          <p:nvPr>
            <p:ph idx="1"/>
          </p:nvPr>
        </p:nvSpPr>
        <p:spPr>
          <a:xfrm>
            <a:off x="4447308" y="936703"/>
            <a:ext cx="6906491" cy="5486400"/>
          </a:xfrm>
        </p:spPr>
        <p:txBody>
          <a:bodyPr anchor="ctr">
            <a:normAutofit fontScale="92500"/>
          </a:bodyPr>
          <a:lstStyle/>
          <a:p>
            <a:r>
              <a:rPr lang="en-US" sz="1800" dirty="0">
                <a:effectLst/>
                <a:latin typeface="Calibri" panose="020F0502020204030204" pitchFamily="34" charset="0"/>
                <a:ea typeface="Times New Roman" panose="02020603050405020304" pitchFamily="18" charset="0"/>
              </a:rPr>
              <a:t>Massachusetts public higher education institutions educate adults, parents, workers, part-time students, transfers, career-changers, certificate students, and stop-outs. Our students are first-generation, low-income, LGBTQIA+, English language learners, and racially, religiously, and neurologically diverse. </a:t>
            </a:r>
            <a:r>
              <a:rPr lang="en-US" sz="1800" dirty="0">
                <a:solidFill>
                  <a:srgbClr val="0070C0"/>
                </a:solidFill>
                <a:effectLst/>
                <a:latin typeface="Calibri" panose="020F0502020204030204" pitchFamily="34" charset="0"/>
                <a:ea typeface="Times New Roman" panose="02020603050405020304" pitchFamily="18" charset="0"/>
              </a:rPr>
              <a:t>These </a:t>
            </a:r>
            <a:r>
              <a:rPr lang="en-US" sz="1800" dirty="0" err="1">
                <a:solidFill>
                  <a:srgbClr val="0070C0"/>
                </a:solidFill>
                <a:effectLst/>
                <a:latin typeface="Calibri" panose="020F0502020204030204" pitchFamily="34" charset="0"/>
                <a:ea typeface="Times New Roman" panose="02020603050405020304" pitchFamily="18" charset="0"/>
              </a:rPr>
              <a:t>intersectionalities</a:t>
            </a:r>
            <a:r>
              <a:rPr lang="en-US" sz="1800" dirty="0">
                <a:solidFill>
                  <a:srgbClr val="0070C0"/>
                </a:solidFill>
                <a:effectLst/>
                <a:latin typeface="Calibri" panose="020F0502020204030204" pitchFamily="34" charset="0"/>
                <a:ea typeface="Times New Roman" panose="02020603050405020304" pitchFamily="18" charset="0"/>
              </a:rPr>
              <a:t> of race, class, gender, disability, sexuality, nationality, place of origin, and religion profoundly shape how students engage with higher education and should be thought of as assets they bring with them to enrich our institutions</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The fundamental premise of the </a:t>
            </a:r>
            <a:r>
              <a:rPr lang="en-US" sz="1800" i="1" dirty="0">
                <a:effectLst/>
                <a:latin typeface="Calibri" panose="020F0502020204030204" pitchFamily="34" charset="0"/>
                <a:ea typeface="Calibri" panose="020F0502020204030204" pitchFamily="34" charset="0"/>
                <a:cs typeface="Calibri" panose="020F0502020204030204" pitchFamily="34" charset="0"/>
              </a:rPr>
              <a:t>New Undergraduate Experience</a:t>
            </a:r>
            <a:r>
              <a:rPr lang="en-US" sz="1800" dirty="0">
                <a:effectLst/>
                <a:latin typeface="Calibri" panose="020F0502020204030204" pitchFamily="34" charset="0"/>
                <a:ea typeface="Calibri" panose="020F0502020204030204" pitchFamily="34" charset="0"/>
                <a:cs typeface="Calibri" panose="020F0502020204030204" pitchFamily="34" charset="0"/>
              </a:rPr>
              <a:t> is that the mission of public higher education as an engine of socio-economic mobility and critically engaged citizenship, must be realized through a commitment to advancing racial equity and justice in higher education. </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Central to the project of advancing racial equity is a relentless belief in the strengths, assets, and cultural wealth of all our students, as well as a recognition that our academic structures, policies and practices have functioned as barriers to student success. </a:t>
            </a:r>
          </a:p>
          <a:p>
            <a:r>
              <a:rPr lang="en-US" sz="1800" i="1" dirty="0">
                <a:effectLst/>
                <a:latin typeface="Calibri" panose="020F0502020204030204" pitchFamily="34" charset="0"/>
                <a:ea typeface="Calibri" panose="020F0502020204030204" pitchFamily="34" charset="0"/>
                <a:cs typeface="Calibri" panose="020F0502020204030204" pitchFamily="34" charset="0"/>
              </a:rPr>
              <a:t>NUE</a:t>
            </a:r>
            <a:r>
              <a:rPr lang="en-US" sz="1800" dirty="0">
                <a:effectLst/>
                <a:latin typeface="Calibri" panose="020F0502020204030204" pitchFamily="34" charset="0"/>
                <a:ea typeface="Calibri" panose="020F0502020204030204" pitchFamily="34" charset="0"/>
                <a:cs typeface="Calibri" panose="020F0502020204030204" pitchFamily="34" charset="0"/>
              </a:rPr>
              <a:t>’s recommendations therefore focus on </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building the capacity of staff and faculty to recognize the assets our students bring with them and to facilitate their learning and success, and on redesigning our institutions, systems, and structures rather than remediating students. </a:t>
            </a:r>
          </a:p>
          <a:p>
            <a:r>
              <a:rPr lang="en-US" sz="18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NUE</a:t>
            </a: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aspires to be bold, visionary and transformative. </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03629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6ADE6D-26B7-4C49-BFE9-9160CB3501AE}"/>
              </a:ext>
            </a:extLst>
          </p:cNvPr>
          <p:cNvSpPr>
            <a:spLocks noGrp="1"/>
          </p:cNvSpPr>
          <p:nvPr>
            <p:ph type="title"/>
          </p:nvPr>
        </p:nvSpPr>
        <p:spPr>
          <a:xfrm>
            <a:off x="839788" y="178420"/>
            <a:ext cx="3932237" cy="1717287"/>
          </a:xfrm>
        </p:spPr>
        <p:txBody>
          <a:bodyPr vert="horz" lIns="91440" tIns="45720" rIns="91440" bIns="45720" rtlCol="0">
            <a:noAutofit/>
          </a:bodyPr>
          <a:lstStyle/>
          <a:p>
            <a:r>
              <a:rPr lang="en-US" b="1" dirty="0">
                <a:latin typeface="+mn-lt"/>
              </a:rPr>
              <a:t>Mental Health, </a:t>
            </a:r>
            <a:br>
              <a:rPr lang="en-US" b="1" dirty="0">
                <a:latin typeface="+mn-lt"/>
              </a:rPr>
            </a:br>
            <a:r>
              <a:rPr lang="en-US" b="1" dirty="0">
                <a:latin typeface="+mn-lt"/>
              </a:rPr>
              <a:t>Safety &amp; Wellness </a:t>
            </a:r>
          </a:p>
        </p:txBody>
      </p:sp>
      <p:sp>
        <p:nvSpPr>
          <p:cNvPr id="6" name="Text Placeholder 5">
            <a:extLst>
              <a:ext uri="{FF2B5EF4-FFF2-40B4-BE49-F238E27FC236}">
                <a16:creationId xmlns:a16="http://schemas.microsoft.com/office/drawing/2014/main" id="{A8D15154-FA60-442A-9EA7-0CC43B723ED4}"/>
              </a:ext>
            </a:extLst>
          </p:cNvPr>
          <p:cNvSpPr>
            <a:spLocks noGrp="1"/>
          </p:cNvSpPr>
          <p:nvPr>
            <p:ph type="body" sz="half" idx="2"/>
          </p:nvPr>
        </p:nvSpPr>
        <p:spPr>
          <a:xfrm>
            <a:off x="839788" y="2509024"/>
            <a:ext cx="3932237" cy="3359964"/>
          </a:xfrm>
        </p:spPr>
        <p:txBody>
          <a:bodyPr/>
          <a:lstStyle/>
          <a:p>
            <a:r>
              <a:rPr lang="en-US" sz="3200" b="1" dirty="0">
                <a:solidFill>
                  <a:srgbClr val="0070C0"/>
                </a:solidFill>
              </a:rPr>
              <a:t>“We </a:t>
            </a:r>
            <a:r>
              <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are told to pursue higher education and go to college, but colleges are not ready for us as students of color.”</a:t>
            </a:r>
          </a:p>
          <a:p>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--NUE Student Member</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8" name="Chart 7">
            <a:extLst>
              <a:ext uri="{FF2B5EF4-FFF2-40B4-BE49-F238E27FC236}">
                <a16:creationId xmlns:a16="http://schemas.microsoft.com/office/drawing/2014/main" id="{9BDA6469-8DC7-41C6-8514-B8D25BAFCF80}"/>
              </a:ext>
            </a:extLst>
          </p:cNvPr>
          <p:cNvGraphicFramePr>
            <a:graphicFrameLocks/>
          </p:cNvGraphicFramePr>
          <p:nvPr>
            <p:extLst>
              <p:ext uri="{D42A27DB-BD31-4B8C-83A1-F6EECF244321}">
                <p14:modId xmlns:p14="http://schemas.microsoft.com/office/powerpoint/2010/main" val="3318161128"/>
              </p:ext>
            </p:extLst>
          </p:nvPr>
        </p:nvGraphicFramePr>
        <p:xfrm>
          <a:off x="5143650" y="312234"/>
          <a:ext cx="6383379" cy="585439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ED653DE-0C4B-4521-9B5F-8818C96996FD}"/>
              </a:ext>
            </a:extLst>
          </p:cNvPr>
          <p:cNvSpPr txBox="1"/>
          <p:nvPr/>
        </p:nvSpPr>
        <p:spPr>
          <a:xfrm flipH="1">
            <a:off x="5266314" y="6086744"/>
            <a:ext cx="6383379" cy="646331"/>
          </a:xfrm>
          <a:prstGeom prst="rect">
            <a:avLst/>
          </a:prstGeom>
          <a:noFill/>
        </p:spPr>
        <p:txBody>
          <a:bodyPr wrap="square" rtlCol="0">
            <a:spAutoFit/>
          </a:bodyPr>
          <a:lstStyle/>
          <a:p>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ource: https://www.jedfoundation.org/steve-fund-jed-launch-equity-mental-health-framework-support-college-students-color</a:t>
            </a:r>
            <a:endParaRPr lang="en-US" dirty="0"/>
          </a:p>
        </p:txBody>
      </p:sp>
    </p:spTree>
    <p:extLst>
      <p:ext uri="{BB962C8B-B14F-4D97-AF65-F5344CB8AC3E}">
        <p14:creationId xmlns:p14="http://schemas.microsoft.com/office/powerpoint/2010/main" val="2703223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6ADE6D-26B7-4C49-BFE9-9160CB3501AE}"/>
              </a:ext>
            </a:extLst>
          </p:cNvPr>
          <p:cNvSpPr>
            <a:spLocks noGrp="1"/>
          </p:cNvSpPr>
          <p:nvPr>
            <p:ph type="title"/>
          </p:nvPr>
        </p:nvSpPr>
        <p:spPr>
          <a:xfrm>
            <a:off x="364178" y="457200"/>
            <a:ext cx="4407848" cy="2720898"/>
          </a:xfrm>
        </p:spPr>
        <p:txBody>
          <a:bodyPr vert="horz" lIns="91440" tIns="45720" rIns="91440" bIns="45720" rtlCol="0">
            <a:noAutofit/>
          </a:bodyPr>
          <a:lstStyle/>
          <a:p>
            <a:br>
              <a:rPr lang="en-US" dirty="0"/>
            </a:br>
            <a:br>
              <a:rPr lang="en-US" b="1" dirty="0">
                <a:latin typeface="+mn-lt"/>
              </a:rPr>
            </a:br>
            <a:r>
              <a:rPr lang="en-US" b="1" dirty="0">
                <a:latin typeface="+mn-lt"/>
              </a:rPr>
              <a:t>Mental Health, </a:t>
            </a:r>
            <a:br>
              <a:rPr lang="en-US" b="1" dirty="0">
                <a:latin typeface="+mn-lt"/>
              </a:rPr>
            </a:br>
            <a:r>
              <a:rPr lang="en-US" b="1" dirty="0">
                <a:latin typeface="+mn-lt"/>
              </a:rPr>
              <a:t>Safety &amp; Wellness </a:t>
            </a:r>
          </a:p>
        </p:txBody>
      </p:sp>
      <p:graphicFrame>
        <p:nvGraphicFramePr>
          <p:cNvPr id="13" name="Content Placeholder 1">
            <a:extLst>
              <a:ext uri="{FF2B5EF4-FFF2-40B4-BE49-F238E27FC236}">
                <a16:creationId xmlns:a16="http://schemas.microsoft.com/office/drawing/2014/main" id="{A070E184-DCF8-47EF-B5BC-BD9EFBF6A5FE}"/>
              </a:ext>
            </a:extLst>
          </p:cNvPr>
          <p:cNvGraphicFramePr>
            <a:graphicFrameLocks noGrp="1"/>
          </p:cNvGraphicFramePr>
          <p:nvPr>
            <p:ph idx="1"/>
            <p:extLst>
              <p:ext uri="{D42A27DB-BD31-4B8C-83A1-F6EECF244321}">
                <p14:modId xmlns:p14="http://schemas.microsoft.com/office/powerpoint/2010/main" val="3941931354"/>
              </p:ext>
            </p:extLst>
          </p:nvPr>
        </p:nvGraphicFramePr>
        <p:xfrm>
          <a:off x="4583151" y="320634"/>
          <a:ext cx="7244672" cy="6459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559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6FE548-C04F-4DC6-B34E-5B996FE9C45A}"/>
              </a:ext>
            </a:extLst>
          </p:cNvPr>
          <p:cNvSpPr>
            <a:spLocks noGrp="1"/>
          </p:cNvSpPr>
          <p:nvPr>
            <p:ph type="title"/>
          </p:nvPr>
        </p:nvSpPr>
        <p:spPr/>
        <p:txBody>
          <a:bodyPr/>
          <a:lstStyle/>
          <a:p>
            <a:r>
              <a:rPr lang="en-US" b="1" dirty="0">
                <a:solidFill>
                  <a:srgbClr val="0070C0"/>
                </a:solidFill>
              </a:rPr>
              <a:t>Discussion</a:t>
            </a:r>
          </a:p>
        </p:txBody>
      </p:sp>
      <p:graphicFrame>
        <p:nvGraphicFramePr>
          <p:cNvPr id="3" name="Content Placeholder 2">
            <a:extLst>
              <a:ext uri="{FF2B5EF4-FFF2-40B4-BE49-F238E27FC236}">
                <a16:creationId xmlns:a16="http://schemas.microsoft.com/office/drawing/2014/main" id="{8A1A914F-055E-4A79-9B19-C71E2ADB0701}"/>
              </a:ext>
            </a:extLst>
          </p:cNvPr>
          <p:cNvGraphicFramePr>
            <a:graphicFrameLocks noGrp="1"/>
          </p:cNvGraphicFramePr>
          <p:nvPr>
            <p:ph idx="1"/>
            <p:extLst>
              <p:ext uri="{D42A27DB-BD31-4B8C-83A1-F6EECF244321}">
                <p14:modId xmlns:p14="http://schemas.microsoft.com/office/powerpoint/2010/main" val="2103483115"/>
              </p:ext>
            </p:extLst>
          </p:nvPr>
        </p:nvGraphicFramePr>
        <p:xfrm>
          <a:off x="3178098" y="223025"/>
          <a:ext cx="8177290" cy="650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79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5098-6CCB-4756-AD8D-4303B76EB95D}"/>
              </a:ext>
            </a:extLst>
          </p:cNvPr>
          <p:cNvSpPr>
            <a:spLocks noGrp="1"/>
          </p:cNvSpPr>
          <p:nvPr>
            <p:ph type="title"/>
          </p:nvPr>
        </p:nvSpPr>
        <p:spPr>
          <a:xfrm>
            <a:off x="838200" y="1199408"/>
            <a:ext cx="10515600" cy="204632"/>
          </a:xfrm>
        </p:spPr>
        <p:txBody>
          <a:bodyPr>
            <a:normAutofit fontScale="90000"/>
          </a:bodyPr>
          <a:lstStyle/>
          <a:p>
            <a:pPr algn="ctr"/>
            <a:b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Our data show that while overall completion rates are improving, the equity gap is widening</a:t>
            </a:r>
            <a:b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Source: MA DHE Data Center</a:t>
            </a:r>
            <a:b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br>
              <a:rPr lang="en-US"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D41A00A8-B0A8-44B1-AD38-711E7DDBB299}"/>
              </a:ext>
            </a:extLst>
          </p:cNvPr>
          <p:cNvPicPr>
            <a:picLocks noGrp="1" noChangeAspect="1"/>
          </p:cNvPicPr>
          <p:nvPr>
            <p:ph idx="1"/>
          </p:nvPr>
        </p:nvPicPr>
        <p:blipFill>
          <a:blip r:embed="rId2"/>
          <a:stretch>
            <a:fillRect/>
          </a:stretch>
        </p:blipFill>
        <p:spPr>
          <a:xfrm>
            <a:off x="144319" y="1950306"/>
            <a:ext cx="11903362" cy="4810110"/>
          </a:xfrm>
        </p:spPr>
      </p:pic>
    </p:spTree>
    <p:extLst>
      <p:ext uri="{BB962C8B-B14F-4D97-AF65-F5344CB8AC3E}">
        <p14:creationId xmlns:p14="http://schemas.microsoft.com/office/powerpoint/2010/main" val="2246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913910-08C6-45C9-83E9-9CBEB1596F4B}"/>
              </a:ext>
            </a:extLst>
          </p:cNvPr>
          <p:cNvPicPr>
            <a:picLocks noGrp="1" noChangeAspect="1"/>
          </p:cNvPicPr>
          <p:nvPr>
            <p:ph idx="1"/>
          </p:nvPr>
        </p:nvPicPr>
        <p:blipFill>
          <a:blip r:embed="rId2"/>
          <a:stretch>
            <a:fillRect/>
          </a:stretch>
        </p:blipFill>
        <p:spPr>
          <a:xfrm>
            <a:off x="1199408" y="1831248"/>
            <a:ext cx="10218206" cy="5026752"/>
          </a:xfrm>
        </p:spPr>
      </p:pic>
      <p:sp>
        <p:nvSpPr>
          <p:cNvPr id="2" name="TextBox 1">
            <a:extLst>
              <a:ext uri="{FF2B5EF4-FFF2-40B4-BE49-F238E27FC236}">
                <a16:creationId xmlns:a16="http://schemas.microsoft.com/office/drawing/2014/main" id="{A7EAD932-6871-4071-8479-D4D4FF59B962}"/>
              </a:ext>
            </a:extLst>
          </p:cNvPr>
          <p:cNvSpPr txBox="1"/>
          <p:nvPr/>
        </p:nvSpPr>
        <p:spPr>
          <a:xfrm>
            <a:off x="878775" y="201881"/>
            <a:ext cx="9987148" cy="1477328"/>
          </a:xfrm>
          <a:prstGeom prst="rect">
            <a:avLst/>
          </a:prstGeom>
          <a:noFill/>
        </p:spPr>
        <p:txBody>
          <a:bodyPr wrap="square" rtlCol="0">
            <a:spAutoFit/>
          </a:bodyPr>
          <a:lstStyle/>
          <a:p>
            <a:pPr algn="ctr"/>
            <a:r>
              <a:rPr lang="en-US" sz="2400" b="1" dirty="0">
                <a:solidFill>
                  <a:srgbClr val="0070C0"/>
                </a:solidFill>
              </a:rPr>
              <a:t>The blue bars demonstrate that students of color with unmet need are more likely to be found in the lower Expected Family Income (EFC) ranges than white students </a:t>
            </a:r>
          </a:p>
          <a:p>
            <a:pPr algn="ctr"/>
            <a:r>
              <a:rPr lang="en-US" b="1" dirty="0">
                <a:solidFill>
                  <a:srgbClr val="0070C0"/>
                </a:solidFill>
              </a:rPr>
              <a:t>Source: MA DHE Data Center</a:t>
            </a:r>
          </a:p>
        </p:txBody>
      </p:sp>
    </p:spTree>
    <p:extLst>
      <p:ext uri="{BB962C8B-B14F-4D97-AF65-F5344CB8AC3E}">
        <p14:creationId xmlns:p14="http://schemas.microsoft.com/office/powerpoint/2010/main" val="256590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F7E6-B09A-4211-A207-327ABBFF7B11}"/>
              </a:ext>
            </a:extLst>
          </p:cNvPr>
          <p:cNvSpPr>
            <a:spLocks noGrp="1"/>
          </p:cNvSpPr>
          <p:nvPr>
            <p:ph type="title"/>
          </p:nvPr>
        </p:nvSpPr>
        <p:spPr>
          <a:xfrm>
            <a:off x="838200" y="-332509"/>
            <a:ext cx="10515600" cy="2023197"/>
          </a:xfrm>
        </p:spPr>
        <p:txBody>
          <a:bodyPr>
            <a:normAutofit/>
          </a:bodyPr>
          <a:lstStyle/>
          <a:p>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But i</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nequitable outcomes are not attributable to socio-economic status alone. Controlled for SES, students of color still have inequitable access and outcomes. </a:t>
            </a:r>
            <a:endParaRPr lang="en-US" sz="2400" dirty="0">
              <a:solidFill>
                <a:srgbClr val="0070C0"/>
              </a:solidFill>
            </a:endParaRPr>
          </a:p>
        </p:txBody>
      </p:sp>
      <p:pic>
        <p:nvPicPr>
          <p:cNvPr id="5" name="Content Placeholder 4">
            <a:extLst>
              <a:ext uri="{FF2B5EF4-FFF2-40B4-BE49-F238E27FC236}">
                <a16:creationId xmlns:a16="http://schemas.microsoft.com/office/drawing/2014/main" id="{1DCF691E-DDAA-4742-A852-52D628625447}"/>
              </a:ext>
            </a:extLst>
          </p:cNvPr>
          <p:cNvPicPr>
            <a:picLocks noGrp="1" noChangeAspect="1"/>
          </p:cNvPicPr>
          <p:nvPr>
            <p:ph idx="1"/>
          </p:nvPr>
        </p:nvPicPr>
        <p:blipFill>
          <a:blip r:embed="rId2"/>
          <a:stretch>
            <a:fillRect/>
          </a:stretch>
        </p:blipFill>
        <p:spPr>
          <a:xfrm>
            <a:off x="8842" y="1253587"/>
            <a:ext cx="12092540" cy="5604413"/>
          </a:xfrm>
        </p:spPr>
      </p:pic>
    </p:spTree>
    <p:extLst>
      <p:ext uri="{BB962C8B-B14F-4D97-AF65-F5344CB8AC3E}">
        <p14:creationId xmlns:p14="http://schemas.microsoft.com/office/powerpoint/2010/main" val="277306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30FB6-3D8E-4DF4-ACC0-797884F9C6B8}"/>
              </a:ext>
            </a:extLst>
          </p:cNvPr>
          <p:cNvSpPr>
            <a:spLocks noGrp="1"/>
          </p:cNvSpPr>
          <p:nvPr>
            <p:ph type="title"/>
          </p:nvPr>
        </p:nvSpPr>
        <p:spPr>
          <a:xfrm>
            <a:off x="839788" y="457200"/>
            <a:ext cx="3932237" cy="3289610"/>
          </a:xfrm>
        </p:spPr>
        <p:txBody>
          <a:bodyPr/>
          <a:lstStyle/>
          <a:p>
            <a:r>
              <a:rPr lang="en-US" b="1" dirty="0"/>
              <a:t>NUE is an Integral Part of the DHE’s Equity Action Plan</a:t>
            </a:r>
          </a:p>
        </p:txBody>
      </p:sp>
      <p:graphicFrame>
        <p:nvGraphicFramePr>
          <p:cNvPr id="5" name="Content Placeholder 4">
            <a:extLst>
              <a:ext uri="{FF2B5EF4-FFF2-40B4-BE49-F238E27FC236}">
                <a16:creationId xmlns:a16="http://schemas.microsoft.com/office/drawing/2014/main" id="{A7613245-FAB8-4DC4-B670-993395E23931}"/>
              </a:ext>
            </a:extLst>
          </p:cNvPr>
          <p:cNvGraphicFramePr>
            <a:graphicFrameLocks noGrp="1"/>
          </p:cNvGraphicFramePr>
          <p:nvPr>
            <p:ph idx="1"/>
            <p:extLst>
              <p:ext uri="{D42A27DB-BD31-4B8C-83A1-F6EECF244321}">
                <p14:modId xmlns:p14="http://schemas.microsoft.com/office/powerpoint/2010/main" val="3314054694"/>
              </p:ext>
            </p:extLst>
          </p:nvPr>
        </p:nvGraphicFramePr>
        <p:xfrm>
          <a:off x="4036741" y="-468351"/>
          <a:ext cx="7984274" cy="779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23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7AC5-59DF-45D7-B767-4DBB20BC6CBA}"/>
              </a:ext>
            </a:extLst>
          </p:cNvPr>
          <p:cNvSpPr>
            <a:spLocks noGrp="1"/>
          </p:cNvSpPr>
          <p:nvPr>
            <p:ph type="title"/>
          </p:nvPr>
        </p:nvSpPr>
        <p:spPr>
          <a:xfrm>
            <a:off x="839788" y="393192"/>
            <a:ext cx="3932237" cy="3648456"/>
          </a:xfrm>
        </p:spPr>
        <p:txBody>
          <a:bodyPr>
            <a:normAutofit/>
          </a:bodyPr>
          <a:lstStyle/>
          <a:p>
            <a:br>
              <a:rPr lang="en-US" dirty="0"/>
            </a:br>
            <a:r>
              <a:rPr lang="en-US" b="1" dirty="0"/>
              <a:t>NUE Builds on Existing DHE Equity Efforts, and Ensures Others Adopt an Equity Focus</a:t>
            </a:r>
          </a:p>
        </p:txBody>
      </p:sp>
      <p:graphicFrame>
        <p:nvGraphicFramePr>
          <p:cNvPr id="3" name="Content Placeholder 2">
            <a:extLst>
              <a:ext uri="{FF2B5EF4-FFF2-40B4-BE49-F238E27FC236}">
                <a16:creationId xmlns:a16="http://schemas.microsoft.com/office/drawing/2014/main" id="{AC8CE070-2C75-4DC2-8456-DC9FBEA3A882}"/>
              </a:ext>
            </a:extLst>
          </p:cNvPr>
          <p:cNvGraphicFramePr>
            <a:graphicFrameLocks noGrp="1"/>
          </p:cNvGraphicFramePr>
          <p:nvPr>
            <p:ph idx="1"/>
            <p:extLst>
              <p:ext uri="{D42A27DB-BD31-4B8C-83A1-F6EECF244321}">
                <p14:modId xmlns:p14="http://schemas.microsoft.com/office/powerpoint/2010/main" val="1071755506"/>
              </p:ext>
            </p:extLst>
          </p:nvPr>
        </p:nvGraphicFramePr>
        <p:xfrm>
          <a:off x="4690872" y="0"/>
          <a:ext cx="7287768" cy="677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89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1CE50817-2F70-964E-9B6C-4E9E4F76C1DF}"/>
              </a:ext>
            </a:extLst>
          </p:cNvPr>
          <p:cNvGraphicFramePr>
            <a:graphicFrameLocks noGrp="1"/>
          </p:cNvGraphicFramePr>
          <p:nvPr>
            <p:ph idx="1"/>
          </p:nvPr>
        </p:nvGraphicFramePr>
        <p:xfrm>
          <a:off x="1709530" y="1524001"/>
          <a:ext cx="8812696" cy="51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E97DC35B-1DB5-5843-A909-46DAFFD51FC3}"/>
              </a:ext>
            </a:extLst>
          </p:cNvPr>
          <p:cNvSpPr>
            <a:spLocks noGrp="1"/>
          </p:cNvSpPr>
          <p:nvPr>
            <p:ph type="title"/>
          </p:nvPr>
        </p:nvSpPr>
        <p:spPr/>
        <p:txBody>
          <a:bodyPr/>
          <a:lstStyle/>
          <a:p>
            <a:r>
              <a:rPr lang="en-US" b="1" dirty="0"/>
              <a:t>Committees and Structure</a:t>
            </a:r>
          </a:p>
        </p:txBody>
      </p:sp>
    </p:spTree>
    <p:extLst>
      <p:ext uri="{BB962C8B-B14F-4D97-AF65-F5344CB8AC3E}">
        <p14:creationId xmlns:p14="http://schemas.microsoft.com/office/powerpoint/2010/main" val="1673578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98749E15F9B4458F426DD1A8ED9547" ma:contentTypeVersion="13" ma:contentTypeDescription="Create a new document." ma:contentTypeScope="" ma:versionID="b28f5867065dfa097b509a1a6c3e484d">
  <xsd:schema xmlns:xsd="http://www.w3.org/2001/XMLSchema" xmlns:xs="http://www.w3.org/2001/XMLSchema" xmlns:p="http://schemas.microsoft.com/office/2006/metadata/properties" xmlns:ns1="http://schemas.microsoft.com/sharepoint/v3" xmlns:ns2="81724087-4734-4c97-a161-42774965159c" xmlns:ns3="d2723c30-6204-4949-b924-d29eb2d07b24" targetNamespace="http://schemas.microsoft.com/office/2006/metadata/properties" ma:root="true" ma:fieldsID="eadd21a786e80a9acd66bb6bd9ff78a7" ns1:_="" ns2:_="" ns3:_="">
    <xsd:import namespace="http://schemas.microsoft.com/sharepoint/v3"/>
    <xsd:import namespace="81724087-4734-4c97-a161-42774965159c"/>
    <xsd:import namespace="d2723c30-6204-4949-b924-d29eb2d07b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724087-4734-4c97-a161-427749651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723c30-6204-4949-b924-d29eb2d07b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A3C22D-E50C-4BCD-BF2F-1EA1C3BFDFA1}">
  <ds:schemaRefs>
    <ds:schemaRef ds:uri="http://purl.org/dc/elements/1.1/"/>
    <ds:schemaRef ds:uri="http://schemas.microsoft.com/office/2006/metadata/properties"/>
    <ds:schemaRef ds:uri="81724087-4734-4c97-a161-42774965159c"/>
    <ds:schemaRef ds:uri="http://schemas.microsoft.com/office/2006/documentManagement/types"/>
    <ds:schemaRef ds:uri="http://purl.org/dc/terms/"/>
    <ds:schemaRef ds:uri="http://schemas.openxmlformats.org/package/2006/metadata/core-properties"/>
    <ds:schemaRef ds:uri="http://purl.org/dc/dcmitype/"/>
    <ds:schemaRef ds:uri="d2723c30-6204-4949-b924-d29eb2d07b24"/>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0F250A3-D91A-46E5-AE2D-CBC051273FDC}">
  <ds:schemaRefs>
    <ds:schemaRef ds:uri="http://schemas.microsoft.com/sharepoint/v3/contenttype/forms"/>
  </ds:schemaRefs>
</ds:datastoreItem>
</file>

<file path=customXml/itemProps3.xml><?xml version="1.0" encoding="utf-8"?>
<ds:datastoreItem xmlns:ds="http://schemas.openxmlformats.org/officeDocument/2006/customXml" ds:itemID="{EA0B45DA-1F2B-4A1A-827C-A056BC4FF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724087-4734-4c97-a161-42774965159c"/>
    <ds:schemaRef ds:uri="d2723c30-6204-4949-b924-d29eb2d07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30345</TotalTime>
  <Words>2404</Words>
  <Application>Microsoft Office PowerPoint</Application>
  <PresentationFormat>Widescreen</PresentationFormat>
  <Paragraphs>218</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Centaur</vt:lpstr>
      <vt:lpstr>Office Theme</vt:lpstr>
      <vt:lpstr>The New Undergraduate Experience Presentation Overview</vt:lpstr>
      <vt:lpstr>Purpose of Today’s Presentation</vt:lpstr>
      <vt:lpstr>NUE’s Foundational Principles</vt:lpstr>
      <vt:lpstr> Our data show that while overall completion rates are improving, the equity gap is widening Source: MA DHE Data Center  </vt:lpstr>
      <vt:lpstr>PowerPoint Presentation</vt:lpstr>
      <vt:lpstr>But inequitable outcomes are not attributable to socio-economic status alone. Controlled for SES, students of color still have inequitable access and outcomes. </vt:lpstr>
      <vt:lpstr>NUE is an Integral Part of the DHE’s Equity Action Plan</vt:lpstr>
      <vt:lpstr> NUE Builds on Existing DHE Equity Efforts, and Ensures Others Adopt an Equity Focus</vt:lpstr>
      <vt:lpstr>Committees and Structure</vt:lpstr>
      <vt:lpstr>        Stakeholders and Process Broadly inclusive membership of 60+ people representing all 29 institutions, from Presidents and Chancellors to executive leadership, administrators, staff, faculty and students, and external partners such as employers, advocacy organizations, the K-12 sector, and the AAC&amp;U  </vt:lpstr>
      <vt:lpstr>Key Themes from Student Focus Groups </vt:lpstr>
      <vt:lpstr>A Student Bill of Rights</vt:lpstr>
      <vt:lpstr>Cross-Cutting Recommendations </vt:lpstr>
      <vt:lpstr>Admissions &amp; Transfer</vt:lpstr>
      <vt:lpstr>Admissions &amp; Transfer</vt:lpstr>
      <vt:lpstr> Developmental Education, English Language Learners (ELL), &amp; Credit for Prior Learning (CPL)</vt:lpstr>
      <vt:lpstr> Developmental Education, English Language Learners (ELL), &amp; Credit for Prior Learning (CPL)</vt:lpstr>
      <vt:lpstr>A Rejuvenated Core Curriculum </vt:lpstr>
      <vt:lpstr>A Rejuvenated Core Curriculum </vt:lpstr>
      <vt:lpstr> High-Impact Practices &amp; the Co-Curriculum</vt:lpstr>
      <vt:lpstr> High-Impact Practices &amp; the Co-Curriculum </vt:lpstr>
      <vt:lpstr>High-Impact Practices &amp; the Co-Curriculum </vt:lpstr>
      <vt:lpstr>    Hiring, Supporting &amp; Retaining Faculty &amp; Staff of Color  </vt:lpstr>
      <vt:lpstr>   Hiring, Supporting  &amp; Retaining Faculty &amp; Staff of Color  </vt:lpstr>
      <vt:lpstr>Equity-Minded Teaching, Learning &amp; Assessment &amp; Professional Development For Faculty &amp; Staff</vt:lpstr>
      <vt:lpstr>Equity-Minded Teaching, Learning &amp; Assessment &amp; Professional Development for Faculty and Staff</vt:lpstr>
      <vt:lpstr>PowerPoint Presentation</vt:lpstr>
      <vt:lpstr>PowerPoint Presentation</vt:lpstr>
      <vt:lpstr>    Curricular and Co-Curricular Advising  &amp;  Support </vt:lpstr>
      <vt:lpstr>Mental Health,  Safety &amp; Wellness </vt:lpstr>
      <vt:lpstr>  Mental Health,  Safety &amp; Wellness </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Framework with New Priorities</dc:title>
  <dc:creator>Rubinstein, Rachel  (DHE)</dc:creator>
  <cp:lastModifiedBy>Chadha, Suchita (DHE)</cp:lastModifiedBy>
  <cp:revision>221</cp:revision>
  <dcterms:created xsi:type="dcterms:W3CDTF">2021-02-01T21:05:30Z</dcterms:created>
  <dcterms:modified xsi:type="dcterms:W3CDTF">2021-08-18T03:33:19Z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0x0101009498749E15F9B4458F426DD1A8ED9547</vt:lpwstr>
  </property>
</Properties>
</file>